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257" r:id="rId6"/>
    <p:sldId id="273" r:id="rId7"/>
    <p:sldId id="263" r:id="rId8"/>
    <p:sldId id="274" r:id="rId9"/>
    <p:sldId id="261" r:id="rId10"/>
    <p:sldId id="282" r:id="rId11"/>
    <p:sldId id="276" r:id="rId12"/>
    <p:sldId id="262" r:id="rId13"/>
    <p:sldId id="269" r:id="rId14"/>
    <p:sldId id="270" r:id="rId15"/>
    <p:sldId id="260" r:id="rId16"/>
    <p:sldId id="285" r:id="rId17"/>
    <p:sldId id="281" r:id="rId18"/>
    <p:sldId id="268" r:id="rId19"/>
    <p:sldId id="267" r:id="rId20"/>
    <p:sldId id="286" r:id="rId21"/>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D212"/>
    <a:srgbClr val="83C55B"/>
    <a:srgbClr val="155697"/>
    <a:srgbClr val="0070C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26" autoAdjust="0"/>
    <p:restoredTop sz="94095" autoAdjust="0"/>
  </p:normalViewPr>
  <p:slideViewPr>
    <p:cSldViewPr snapToGrid="0" showGuides="1">
      <p:cViewPr varScale="1">
        <p:scale>
          <a:sx n="93" d="100"/>
          <a:sy n="93" d="100"/>
        </p:scale>
        <p:origin x="804" y="44"/>
      </p:cViewPr>
      <p:guideLst>
        <p:guide orient="horz" pos="2739"/>
        <p:guide pos="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customXml" Target="../customXml/item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FE5F691-4DA6-4E7E-88E0-0B0E5F6DDD4C}" type="datetimeFigureOut">
              <a:rPr lang="sv-SE" smtClean="0"/>
              <a:t>2023-04-25</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sz="1100" dirty="0" smtClean="0"/>
          </a:p>
          <a:p>
            <a:endParaRPr lang="sv-SE" sz="110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a:t>
            </a:fld>
            <a:endParaRPr lang="sv-SE"/>
          </a:p>
        </p:txBody>
      </p:sp>
    </p:spTree>
    <p:extLst>
      <p:ext uri="{BB962C8B-B14F-4D97-AF65-F5344CB8AC3E}">
        <p14:creationId xmlns:p14="http://schemas.microsoft.com/office/powerpoint/2010/main" val="398502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smtClean="0">
                <a:solidFill>
                  <a:schemeClr val="tx1"/>
                </a:solidFill>
              </a:rPr>
              <a:t>Region</a:t>
            </a:r>
            <a:r>
              <a:rPr lang="sv-SE" sz="1100" baseline="0" dirty="0" smtClean="0">
                <a:solidFill>
                  <a:schemeClr val="tx1"/>
                </a:solidFill>
              </a:rPr>
              <a:t> Norrbottens</a:t>
            </a:r>
            <a:r>
              <a:rPr lang="sv-SE" sz="1100" dirty="0" smtClean="0">
                <a:solidFill>
                  <a:schemeClr val="tx1"/>
                </a:solidFill>
              </a:rPr>
              <a:t> handlingsplaner innehåller mål och aktiviteter för åren 2023-2025.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dirty="0" smtClean="0">
                <a:solidFill>
                  <a:schemeClr val="tx1"/>
                </a:solidFill>
              </a:rPr>
              <a:t>Regioner är skyldiga att ta fram mål och riktlinjer för det minoritetspolitiska arbetet enligt lag.</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11</a:t>
            </a:fld>
            <a:endParaRPr lang="sv-SE"/>
          </a:p>
        </p:txBody>
      </p:sp>
    </p:spTree>
    <p:extLst>
      <p:ext uri="{BB962C8B-B14F-4D97-AF65-F5344CB8AC3E}">
        <p14:creationId xmlns:p14="http://schemas.microsoft.com/office/powerpoint/2010/main" val="84528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i="0" kern="1200" dirty="0" smtClean="0">
                <a:solidFill>
                  <a:schemeClr val="tx1"/>
                </a:solidFill>
                <a:effectLst/>
                <a:latin typeface="+mn-lt"/>
                <a:ea typeface="+mn-ea"/>
                <a:cs typeface="+mn-cs"/>
              </a:rPr>
              <a:t>Kunskapsnätverket för samisk hälsa är ett samarbete som syftar till att säkerställa en god hälsa och en vård på lika villkor för det samiska folket.</a:t>
            </a:r>
            <a:r>
              <a:rPr lang="sv-SE" sz="1100" b="0" i="0" kern="1200" baseline="0" dirty="0" smtClean="0">
                <a:solidFill>
                  <a:schemeClr val="tx1"/>
                </a:solidFill>
                <a:effectLst/>
                <a:latin typeface="+mn-lt"/>
                <a:ea typeface="+mn-ea"/>
                <a:cs typeface="+mn-cs"/>
              </a:rPr>
              <a:t> </a:t>
            </a:r>
            <a:r>
              <a:rPr lang="sv-SE" sz="1100" b="0" i="0" kern="1200" dirty="0" smtClean="0">
                <a:solidFill>
                  <a:schemeClr val="tx1"/>
                </a:solidFill>
                <a:effectLst/>
                <a:latin typeface="+mn-lt"/>
                <a:ea typeface="+mn-ea"/>
                <a:cs typeface="+mn-cs"/>
              </a:rPr>
              <a:t>Samarbetet består av Region Norrbotten, Region Västerbotten, Region Jämtland Härjedalen, Region Dalarna, Sametinget, </a:t>
            </a:r>
            <a:r>
              <a:rPr lang="sv-SE" sz="1100" b="0" i="0" kern="1200" dirty="0" err="1" smtClean="0">
                <a:solidFill>
                  <a:schemeClr val="tx1"/>
                </a:solidFill>
                <a:effectLst/>
                <a:latin typeface="+mn-lt"/>
                <a:ea typeface="+mn-ea"/>
                <a:cs typeface="+mn-cs"/>
              </a:rPr>
              <a:t>Landsförbundet</a:t>
            </a:r>
            <a:r>
              <a:rPr lang="sv-SE" sz="1100" b="0" i="0" kern="1200" dirty="0" smtClean="0">
                <a:solidFill>
                  <a:schemeClr val="tx1"/>
                </a:solidFill>
                <a:effectLst/>
                <a:latin typeface="+mn-lt"/>
                <a:ea typeface="+mn-ea"/>
                <a:cs typeface="+mn-cs"/>
              </a:rPr>
              <a:t> svenska samer, Riksorganisationen Samerna, Same </a:t>
            </a:r>
            <a:r>
              <a:rPr lang="sv-SE" sz="1100" b="0" i="0" kern="1200" dirty="0" err="1" smtClean="0">
                <a:solidFill>
                  <a:schemeClr val="tx1"/>
                </a:solidFill>
                <a:effectLst/>
                <a:latin typeface="+mn-lt"/>
                <a:ea typeface="+mn-ea"/>
                <a:cs typeface="+mn-cs"/>
              </a:rPr>
              <a:t>Ätnam</a:t>
            </a:r>
            <a:r>
              <a:rPr lang="sv-SE" sz="1100" b="0" i="0" kern="1200" dirty="0" smtClean="0">
                <a:solidFill>
                  <a:schemeClr val="tx1"/>
                </a:solidFill>
                <a:effectLst/>
                <a:latin typeface="+mn-lt"/>
                <a:ea typeface="+mn-ea"/>
                <a:cs typeface="+mn-cs"/>
              </a:rPr>
              <a:t>, </a:t>
            </a:r>
            <a:r>
              <a:rPr lang="sv-SE" sz="1100" b="0" i="0" kern="1200" dirty="0" err="1" smtClean="0">
                <a:solidFill>
                  <a:schemeClr val="tx1"/>
                </a:solidFill>
                <a:effectLst/>
                <a:latin typeface="+mn-lt"/>
                <a:ea typeface="+mn-ea"/>
                <a:cs typeface="+mn-cs"/>
              </a:rPr>
              <a:t>Sáminuorra</a:t>
            </a:r>
            <a:r>
              <a:rPr lang="sv-SE" sz="1100" b="0" i="0" kern="1200" dirty="0" smtClean="0">
                <a:solidFill>
                  <a:schemeClr val="tx1"/>
                </a:solidFill>
                <a:effectLst/>
                <a:latin typeface="+mn-lt"/>
                <a:ea typeface="+mn-ea"/>
                <a:cs typeface="+mn-cs"/>
              </a:rPr>
              <a:t> och Svenska samernas riksförbund.</a:t>
            </a:r>
          </a:p>
          <a:p>
            <a:endParaRPr lang="sv-SE" sz="1100" b="0" i="0" kern="1200" dirty="0" smtClean="0">
              <a:solidFill>
                <a:schemeClr val="tx1"/>
              </a:solidFill>
              <a:effectLst/>
              <a:latin typeface="+mn-lt"/>
              <a:ea typeface="+mn-ea"/>
              <a:cs typeface="+mn-cs"/>
            </a:endParaRPr>
          </a:p>
          <a:p>
            <a:r>
              <a:rPr lang="sv-SE" sz="1100" b="0" i="0" kern="1200" dirty="0" smtClean="0">
                <a:solidFill>
                  <a:schemeClr val="tx1"/>
                </a:solidFill>
                <a:effectLst/>
                <a:latin typeface="+mn-lt"/>
                <a:ea typeface="+mn-ea"/>
                <a:cs typeface="+mn-cs"/>
              </a:rPr>
              <a:t>Beslutet att starta det samiska resurscentret togs 2019 och det öppnade på Jokkmokks hälsocentral 2021. Där koordineras arbetet, som har huvudfokus på psykisk hälsa, av Risten Utsi, distriktsläkare, och Inga Kuoljok, kurator</a:t>
            </a:r>
            <a:r>
              <a:rPr lang="sv-SE" sz="1100" b="0" i="0" kern="1200" baseline="0" dirty="0" smtClean="0">
                <a:solidFill>
                  <a:schemeClr val="tx1"/>
                </a:solidFill>
                <a:effectLst/>
                <a:latin typeface="+mn-lt"/>
                <a:ea typeface="+mn-ea"/>
                <a:cs typeface="+mn-cs"/>
              </a:rPr>
              <a:t> - </a:t>
            </a:r>
            <a:r>
              <a:rPr lang="sv-SE" sz="1100" b="0" i="0" kern="1200" dirty="0" smtClean="0">
                <a:solidFill>
                  <a:schemeClr val="tx1"/>
                </a:solidFill>
                <a:effectLst/>
                <a:latin typeface="+mn-lt"/>
                <a:ea typeface="+mn-ea"/>
                <a:cs typeface="+mn-cs"/>
              </a:rPr>
              <a:t>enheten ska arbeta för att förbättra vården för samer och ha hela länet som upptagningsområde.</a:t>
            </a:r>
          </a:p>
          <a:p>
            <a:endParaRPr lang="sv-SE" sz="1100" dirty="0" smtClean="0"/>
          </a:p>
          <a:p>
            <a:r>
              <a:rPr lang="sv-SE" sz="1100" dirty="0" smtClean="0"/>
              <a:t>SANKS</a:t>
            </a:r>
            <a:r>
              <a:rPr lang="sv-SE" sz="1100" baseline="0" dirty="0" smtClean="0"/>
              <a:t> i </a:t>
            </a:r>
            <a:r>
              <a:rPr lang="sv-SE" sz="1100" dirty="0" smtClean="0"/>
              <a:t>Finnmarkssjukhuset i Norge. </a:t>
            </a:r>
            <a:endParaRPr lang="sv-SE" sz="110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12</a:t>
            </a:fld>
            <a:endParaRPr lang="sv-SE"/>
          </a:p>
        </p:txBody>
      </p:sp>
    </p:spTree>
    <p:extLst>
      <p:ext uri="{BB962C8B-B14F-4D97-AF65-F5344CB8AC3E}">
        <p14:creationId xmlns:p14="http://schemas.microsoft.com/office/powerpoint/2010/main" val="296751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smtClean="0"/>
              <a:t>Nationella minoriteternas flaggdagar</a:t>
            </a:r>
          </a:p>
          <a:p>
            <a:endParaRPr lang="sv-SE" sz="1100" dirty="0" smtClean="0"/>
          </a:p>
          <a:p>
            <a:r>
              <a:rPr lang="sv-SE" sz="1100" b="1" kern="1200" dirty="0" smtClean="0">
                <a:solidFill>
                  <a:schemeClr val="tx1"/>
                </a:solidFill>
                <a:effectLst/>
                <a:latin typeface="+mn-lt"/>
                <a:ea typeface="+mn-ea"/>
                <a:cs typeface="+mn-cs"/>
              </a:rPr>
              <a:t>Samernas nationaldag 6 februari</a:t>
            </a:r>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Firades första gången 1993 i samband med FN:s internationella urbefolknings år 1993 i Jokkmokk. </a:t>
            </a:r>
          </a:p>
          <a:p>
            <a:r>
              <a:rPr lang="sv-SE" sz="1100" kern="1200" dirty="0" smtClean="0">
                <a:solidFill>
                  <a:schemeClr val="tx1"/>
                </a:solidFill>
                <a:effectLst/>
                <a:latin typeface="+mn-lt"/>
                <a:ea typeface="+mn-ea"/>
                <a:cs typeface="+mn-cs"/>
              </a:rPr>
              <a:t>Den firas idag över hela Sápmi.</a:t>
            </a:r>
            <a:r>
              <a:rPr lang="sv-SE" sz="1100" kern="1200" baseline="0" dirty="0" smtClean="0">
                <a:solidFill>
                  <a:schemeClr val="tx1"/>
                </a:solidFill>
                <a:effectLst/>
                <a:latin typeface="+mn-lt"/>
                <a:ea typeface="+mn-ea"/>
                <a:cs typeface="+mn-cs"/>
              </a:rPr>
              <a:t> </a:t>
            </a:r>
            <a:r>
              <a:rPr lang="sv-SE" sz="1100" kern="1200" dirty="0" smtClean="0">
                <a:solidFill>
                  <a:schemeClr val="tx1"/>
                </a:solidFill>
                <a:effectLst/>
                <a:latin typeface="+mn-lt"/>
                <a:ea typeface="+mn-ea"/>
                <a:cs typeface="+mn-cs"/>
              </a:rPr>
              <a:t>Det samiska folket lever i Norge, Finland, Ryssland och Sverige. </a:t>
            </a:r>
          </a:p>
          <a:p>
            <a:r>
              <a:rPr lang="sv-SE" sz="1100" kern="1200" dirty="0" smtClean="0">
                <a:solidFill>
                  <a:schemeClr val="tx1"/>
                </a:solidFill>
                <a:effectLst/>
                <a:latin typeface="+mn-lt"/>
                <a:ea typeface="+mn-ea"/>
                <a:cs typeface="+mn-cs"/>
              </a:rPr>
              <a:t>Datumet valdes av </a:t>
            </a:r>
            <a:r>
              <a:rPr lang="sv-SE" sz="1100" kern="1200" dirty="0" err="1" smtClean="0">
                <a:solidFill>
                  <a:schemeClr val="tx1"/>
                </a:solidFill>
                <a:effectLst/>
                <a:latin typeface="+mn-lt"/>
                <a:ea typeface="+mn-ea"/>
                <a:cs typeface="+mn-cs"/>
              </a:rPr>
              <a:t>Samerådet</a:t>
            </a:r>
            <a:r>
              <a:rPr lang="sv-SE" sz="1100" kern="1200" dirty="0" smtClean="0">
                <a:solidFill>
                  <a:schemeClr val="tx1"/>
                </a:solidFill>
                <a:effectLst/>
                <a:latin typeface="+mn-lt"/>
                <a:ea typeface="+mn-ea"/>
                <a:cs typeface="+mn-cs"/>
              </a:rPr>
              <a:t> för att hedra minnet av det första samiska landsmötet som hölls i Trondheim den 6 februari 1917.</a:t>
            </a:r>
            <a:r>
              <a:rPr lang="sv-SE" sz="1100" kern="1200" baseline="0" dirty="0" smtClean="0">
                <a:solidFill>
                  <a:schemeClr val="tx1"/>
                </a:solidFill>
                <a:effectLst/>
                <a:latin typeface="+mn-lt"/>
                <a:ea typeface="+mn-ea"/>
                <a:cs typeface="+mn-cs"/>
              </a:rPr>
              <a:t> </a:t>
            </a:r>
            <a:r>
              <a:rPr lang="sv-SE" sz="1100" kern="1200" dirty="0" smtClean="0">
                <a:solidFill>
                  <a:schemeClr val="tx1"/>
                </a:solidFill>
                <a:effectLst/>
                <a:latin typeface="+mn-lt"/>
                <a:ea typeface="+mn-ea"/>
                <a:cs typeface="+mn-cs"/>
              </a:rPr>
              <a:t>Cirkeln är en symbol för både solen och månen. Solringen är röd och månringen är blå. Flaggans färger, röd, blå, grön och gul kommer från den traditionella samiska dräkten.</a:t>
            </a:r>
          </a:p>
          <a:p>
            <a:r>
              <a:rPr lang="sv-SE" sz="1100" b="1" kern="1200" dirty="0" smtClean="0">
                <a:solidFill>
                  <a:schemeClr val="tx1"/>
                </a:solidFill>
                <a:effectLst/>
                <a:latin typeface="+mn-lt"/>
                <a:ea typeface="+mn-ea"/>
                <a:cs typeface="+mn-cs"/>
              </a:rPr>
              <a:t>Sverigefinnarnas dag 24 februari</a:t>
            </a:r>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Sverigefinnarnas dag firas den 24 februari varje år sedan 2011 för att hylla Carl Axel Gottlunds (1796-1875) födelsedag. Kämpade bland annat för sverigefinnarna som levde ett hårt liv i värmländska Finnmarken. En</a:t>
            </a:r>
            <a:r>
              <a:rPr lang="sv-SE" sz="1100" kern="1200" baseline="0" dirty="0" smtClean="0">
                <a:solidFill>
                  <a:schemeClr val="tx1"/>
                </a:solidFill>
                <a:effectLst/>
                <a:latin typeface="+mn-lt"/>
                <a:ea typeface="+mn-ea"/>
                <a:cs typeface="+mn-cs"/>
              </a:rPr>
              <a:t> </a:t>
            </a:r>
            <a:r>
              <a:rPr lang="sv-SE" sz="1100" kern="1200" dirty="0" smtClean="0">
                <a:solidFill>
                  <a:schemeClr val="tx1"/>
                </a:solidFill>
                <a:effectLst/>
                <a:latin typeface="+mn-lt"/>
                <a:ea typeface="+mn-ea"/>
                <a:cs typeface="+mn-cs"/>
              </a:rPr>
              <a:t>finsk språkvetare, kulturpolitiker och etnolog som vurmade för det finländska språket.</a:t>
            </a:r>
          </a:p>
          <a:p>
            <a:r>
              <a:rPr lang="sv-SE" sz="1100" b="1" kern="1200" dirty="0" smtClean="0">
                <a:solidFill>
                  <a:schemeClr val="tx1"/>
                </a:solidFill>
                <a:effectLst/>
                <a:latin typeface="+mn-lt"/>
                <a:ea typeface="+mn-ea"/>
                <a:cs typeface="+mn-cs"/>
              </a:rPr>
              <a:t>Romernas nationaldag 8 april </a:t>
            </a:r>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Romernas internationella dag, den 8 april, firas till minne av den första romska världskongressen som hölls i London i april 1971. Flaggan fick då sitt utseende.</a:t>
            </a:r>
            <a:r>
              <a:rPr lang="sv-SE" sz="1100" kern="1200" baseline="0" dirty="0" smtClean="0">
                <a:solidFill>
                  <a:schemeClr val="tx1"/>
                </a:solidFill>
                <a:effectLst/>
                <a:latin typeface="+mn-lt"/>
                <a:ea typeface="+mn-ea"/>
                <a:cs typeface="+mn-cs"/>
              </a:rPr>
              <a:t> </a:t>
            </a:r>
            <a:r>
              <a:rPr lang="sv-SE" sz="1100" kern="1200" dirty="0" smtClean="0">
                <a:solidFill>
                  <a:schemeClr val="tx1"/>
                </a:solidFill>
                <a:effectLst/>
                <a:latin typeface="+mn-lt"/>
                <a:ea typeface="+mn-ea"/>
                <a:cs typeface="+mn-cs"/>
              </a:rPr>
              <a:t>Det gröna och det blå fältet symboliserar himlen och jorden. Det röda hjulet lades till för att understryka romernas historiska koppling till Indien</a:t>
            </a:r>
            <a:r>
              <a:rPr lang="sv-SE" sz="1100" kern="1200" baseline="0" dirty="0" smtClean="0">
                <a:solidFill>
                  <a:schemeClr val="tx1"/>
                </a:solidFill>
                <a:effectLst/>
                <a:latin typeface="+mn-lt"/>
                <a:ea typeface="+mn-ea"/>
                <a:cs typeface="+mn-cs"/>
              </a:rPr>
              <a:t> och symboliserar häst- och vagnshjulet – ett resande/flyttande folk. </a:t>
            </a:r>
            <a:r>
              <a:rPr lang="sv-SE" sz="1100" kern="1200" dirty="0" smtClean="0">
                <a:solidFill>
                  <a:schemeClr val="tx1"/>
                </a:solidFill>
                <a:effectLst/>
                <a:latin typeface="+mn-lt"/>
                <a:ea typeface="+mn-ea"/>
                <a:cs typeface="+mn-cs"/>
              </a:rPr>
              <a:t>Det romska folket finns i världens alla kontinenter. Här har romerna levt under minst 500 år.</a:t>
            </a:r>
          </a:p>
          <a:p>
            <a:r>
              <a:rPr lang="sv-SE" sz="1100" b="1" kern="1200" dirty="0" smtClean="0">
                <a:solidFill>
                  <a:schemeClr val="tx1"/>
                </a:solidFill>
                <a:effectLst/>
                <a:latin typeface="+mn-lt"/>
                <a:ea typeface="+mn-ea"/>
                <a:cs typeface="+mn-cs"/>
              </a:rPr>
              <a:t>Tornedalingarnas dag 15 juli</a:t>
            </a:r>
            <a:endParaRPr lang="sv-SE"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Tornedalingarnas dag firas den 15 juli och flaggan, </a:t>
            </a:r>
            <a:r>
              <a:rPr lang="sv-SE" sz="1100" kern="1200" dirty="0" err="1" smtClean="0">
                <a:solidFill>
                  <a:schemeClr val="tx1"/>
                </a:solidFill>
                <a:effectLst/>
                <a:latin typeface="+mn-lt"/>
                <a:ea typeface="+mn-ea"/>
                <a:cs typeface="+mn-cs"/>
              </a:rPr>
              <a:t>Meänflaku</a:t>
            </a:r>
            <a:r>
              <a:rPr lang="sv-SE" sz="1100" kern="1200" dirty="0" smtClean="0">
                <a:solidFill>
                  <a:schemeClr val="tx1"/>
                </a:solidFill>
                <a:effectLst/>
                <a:latin typeface="+mn-lt"/>
                <a:ea typeface="+mn-ea"/>
                <a:cs typeface="+mn-cs"/>
              </a:rPr>
              <a:t>, hissades för första gången på bron över Torne älv 2007. De firar den 15 juli, för då infaller den fagraste tiden. Färgerna symboliserar en sommarblå himmel, den gula solen samt de </a:t>
            </a:r>
            <a:r>
              <a:rPr lang="sv-SE" sz="1100" kern="1200" dirty="0" err="1" smtClean="0">
                <a:solidFill>
                  <a:schemeClr val="tx1"/>
                </a:solidFill>
                <a:effectLst/>
                <a:latin typeface="+mn-lt"/>
                <a:ea typeface="+mn-ea"/>
                <a:cs typeface="+mn-cs"/>
              </a:rPr>
              <a:t>vintervita</a:t>
            </a:r>
            <a:r>
              <a:rPr lang="sv-SE" sz="1100" kern="1200" dirty="0" smtClean="0">
                <a:solidFill>
                  <a:schemeClr val="tx1"/>
                </a:solidFill>
                <a:effectLst/>
                <a:latin typeface="+mn-lt"/>
                <a:ea typeface="+mn-ea"/>
                <a:cs typeface="+mn-cs"/>
              </a:rPr>
              <a:t> vidderna.</a:t>
            </a:r>
          </a:p>
          <a:p>
            <a:r>
              <a:rPr lang="sv-SE" sz="1100" b="1" i="0" kern="1200" dirty="0" smtClean="0">
                <a:solidFill>
                  <a:schemeClr val="tx1"/>
                </a:solidFill>
                <a:effectLst/>
                <a:latin typeface="+mn-lt"/>
                <a:ea typeface="+mn-ea"/>
                <a:cs typeface="+mn-cs"/>
              </a:rPr>
              <a:t>Förintelsens minnesdag 27 januari</a:t>
            </a:r>
            <a:endParaRPr lang="sv-SE"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Den femte av de nationella minoriteterna, den judiska befolkningen, har ingen uttalad dag eller flagga men varje år uppmärksammar många Förintelsens minnesdag. </a:t>
            </a:r>
            <a:r>
              <a:rPr lang="sv-SE" sz="1100" b="0" i="0" kern="1200" dirty="0" smtClean="0">
                <a:solidFill>
                  <a:schemeClr val="tx1"/>
                </a:solidFill>
                <a:effectLst/>
                <a:latin typeface="+mn-lt"/>
                <a:ea typeface="+mn-ea"/>
                <a:cs typeface="+mn-cs"/>
              </a:rPr>
              <a:t>År 2005 deklarerade FN denna dag som internationell minnesdag. Sedan 2001 har det varit en nationell minnesdag. Det är en dag då vi hedrar minnet av alla som mördades under Förintelsen och dem som stod emot. En dag för alla som vill uttrycka sitt stöd för alla människors lika värde.</a:t>
            </a:r>
            <a:endParaRPr lang="sv-SE" sz="11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B0CB7F7-2DE7-442F-B621-87F2D8E04FE8}" type="slidenum">
              <a:rPr lang="sv-SE" smtClean="0"/>
              <a:t>13</a:t>
            </a:fld>
            <a:endParaRPr lang="sv-SE"/>
          </a:p>
        </p:txBody>
      </p:sp>
    </p:spTree>
    <p:extLst>
      <p:ext uri="{BB962C8B-B14F-4D97-AF65-F5344CB8AC3E}">
        <p14:creationId xmlns:p14="http://schemas.microsoft.com/office/powerpoint/2010/main" val="2328694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14</a:t>
            </a:fld>
            <a:endParaRPr lang="sv-SE"/>
          </a:p>
        </p:txBody>
      </p:sp>
    </p:spTree>
    <p:extLst>
      <p:ext uri="{BB962C8B-B14F-4D97-AF65-F5344CB8AC3E}">
        <p14:creationId xmlns:p14="http://schemas.microsoft.com/office/powerpoint/2010/main" val="407724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16</a:t>
            </a:fld>
            <a:endParaRPr lang="sv-SE"/>
          </a:p>
        </p:txBody>
      </p:sp>
    </p:spTree>
    <p:extLst>
      <p:ext uri="{BB962C8B-B14F-4D97-AF65-F5344CB8AC3E}">
        <p14:creationId xmlns:p14="http://schemas.microsoft.com/office/powerpoint/2010/main" val="72712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smtClean="0"/>
              <a:t>I samband med </a:t>
            </a:r>
            <a:r>
              <a:rPr lang="sv-SE" sz="1100" b="0" dirty="0" smtClean="0"/>
              <a:t>Sveriges ratificering av </a:t>
            </a:r>
            <a:r>
              <a:rPr lang="sv-SE" sz="1100" b="0" i="0" kern="1200" dirty="0" smtClean="0">
                <a:solidFill>
                  <a:schemeClr val="tx1"/>
                </a:solidFill>
                <a:effectLst/>
                <a:latin typeface="+mn-lt"/>
                <a:ea typeface="+mn-ea"/>
                <a:cs typeface="+mn-cs"/>
              </a:rPr>
              <a:t>internationella konventioner kring minoriteter 2000 </a:t>
            </a:r>
            <a:r>
              <a:rPr lang="sv-SE" sz="1100" b="0" dirty="0" smtClean="0"/>
              <a:t>infördes minoritetspolitiken som politikområde inom den svenska statsbudgeten. Judar, romer, samer (som även har ställning som urfolk), sverigefinnar och tornedalingar erkändes som nationella minoriteter</a:t>
            </a:r>
            <a:r>
              <a:rPr lang="sv-SE" sz="1100" b="0" baseline="0" dirty="0" smtClean="0"/>
              <a:t>. Erkännandet är</a:t>
            </a:r>
            <a:r>
              <a:rPr lang="sv-SE" sz="1100" b="0" i="0" kern="1200" dirty="0" smtClean="0">
                <a:solidFill>
                  <a:schemeClr val="tx1"/>
                </a:solidFill>
                <a:effectLst/>
                <a:latin typeface="+mn-lt"/>
                <a:ea typeface="+mn-ea"/>
                <a:cs typeface="+mn-cs"/>
              </a:rPr>
              <a:t> en viktig demokratisk princip och i grunden handlar det om mänskliga rättigheter. </a:t>
            </a:r>
          </a:p>
          <a:p>
            <a:endParaRPr lang="sv-SE" sz="1100" b="0" i="0" kern="1200" dirty="0" smtClean="0">
              <a:solidFill>
                <a:schemeClr val="tx1"/>
              </a:solidFill>
              <a:effectLst/>
              <a:latin typeface="+mn-lt"/>
              <a:ea typeface="+mn-ea"/>
              <a:cs typeface="+mn-cs"/>
            </a:endParaRPr>
          </a:p>
          <a:p>
            <a:r>
              <a:rPr lang="sv-SE" sz="1100" b="0" i="0" kern="1200" dirty="0" smtClean="0">
                <a:solidFill>
                  <a:schemeClr val="tx1"/>
                </a:solidFill>
                <a:effectLst/>
                <a:latin typeface="+mn-lt"/>
                <a:ea typeface="+mn-ea"/>
                <a:cs typeface="+mn-cs"/>
              </a:rPr>
              <a:t>Sverige har alltid varit ett mångkulturellt och flerspråkigt land. De nationella minoriteterna har funnits i det geografiska område som idag utgör Sverige sedan historisk tid, och har därmed samma rätt att behålla och utveckla sina språk och kulturer som majoritetsbefolkningen.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dirty="0" smtClean="0"/>
              <a:t>Den så kallade självidentifikationsprincipen innebär att varje individ själv avgör om hen tillhör någon eller några av de nationella minoriteterna.</a:t>
            </a:r>
            <a:endParaRPr lang="sv-SE"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smtClean="0">
                <a:latin typeface="+mn-lt"/>
                <a:cs typeface="Arial" panose="020B0604020202020204" pitchFamily="34" charset="0"/>
              </a:rPr>
              <a:t>Sveriges riksdag beslutade att finska, meänkieli och samiska är språk med </a:t>
            </a:r>
            <a:r>
              <a:rPr lang="sv-SE" sz="1100" b="0" i="1" dirty="0" smtClean="0">
                <a:latin typeface="+mn-lt"/>
                <a:cs typeface="Arial" panose="020B0604020202020204" pitchFamily="34" charset="0"/>
              </a:rPr>
              <a:t>historisk geografisk anknytning </a:t>
            </a:r>
            <a:r>
              <a:rPr lang="sv-SE" sz="1100" b="0" i="0" u="none" strike="noStrike" kern="1200" baseline="0" dirty="0" smtClean="0">
                <a:solidFill>
                  <a:schemeClr val="tx1"/>
                </a:solidFill>
                <a:latin typeface="+mn-lt"/>
                <a:cs typeface="Arial" panose="020B0604020202020204" pitchFamily="34" charset="0"/>
              </a:rPr>
              <a:t>och omfattas därför av särskilda regionala åtgärder inom s.k. förvaltningsområden.</a:t>
            </a:r>
            <a:r>
              <a:rPr lang="sv-SE" sz="1100" dirty="0" smtClean="0">
                <a:latin typeface="+mn-lt"/>
                <a:cs typeface="Arial" panose="020B0604020202020204" pitchFamily="34" charset="0"/>
              </a:rPr>
              <a:t> Jiddisch och romani </a:t>
            </a:r>
            <a:r>
              <a:rPr lang="sv-SE" sz="1100" dirty="0" err="1" smtClean="0">
                <a:latin typeface="+mn-lt"/>
                <a:cs typeface="Arial" panose="020B0604020202020204" pitchFamily="34" charset="0"/>
              </a:rPr>
              <a:t>chib</a:t>
            </a:r>
            <a:r>
              <a:rPr lang="sv-SE" sz="1100" dirty="0" smtClean="0">
                <a:latin typeface="+mn-lt"/>
                <a:cs typeface="Arial" panose="020B0604020202020204" pitchFamily="34" charset="0"/>
              </a:rPr>
              <a:t> är </a:t>
            </a:r>
            <a:r>
              <a:rPr lang="sv-SE" sz="1100" b="0" i="1" dirty="0" smtClean="0">
                <a:latin typeface="+mn-lt"/>
                <a:cs typeface="Arial" panose="020B0604020202020204" pitchFamily="34" charset="0"/>
              </a:rPr>
              <a:t>territoriellt obundna språk</a:t>
            </a:r>
            <a:r>
              <a:rPr lang="sv-SE" sz="1100" dirty="0" smtClean="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i="0" u="none" strike="noStrike" kern="1200" baseline="0" dirty="0" smtClean="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cs typeface="Arial" panose="020B0604020202020204" pitchFamily="34" charset="0"/>
              </a:rPr>
              <a:t>De erkända minoritetsspråken har även varieteter och dessa är också erkända och ska ges möjlighet att bevaras och utvecklas. Ibland är det så stora skillnader mellan det som kallas varieteter att det kan sägas vara olika språk, t.ex. nordsamiska och sydsamiska. Romani </a:t>
            </a:r>
            <a:r>
              <a:rPr lang="sv-SE" sz="1100" kern="1200" dirty="0" err="1" smtClean="0">
                <a:solidFill>
                  <a:schemeClr val="tx1"/>
                </a:solidFill>
                <a:effectLst/>
                <a:latin typeface="+mn-lt"/>
                <a:cs typeface="Arial" panose="020B0604020202020204" pitchFamily="34" charset="0"/>
              </a:rPr>
              <a:t>chib</a:t>
            </a:r>
            <a:r>
              <a:rPr lang="sv-SE" sz="1100" kern="1200" dirty="0" smtClean="0">
                <a:solidFill>
                  <a:schemeClr val="tx1"/>
                </a:solidFill>
                <a:effectLst/>
                <a:latin typeface="+mn-lt"/>
                <a:cs typeface="Arial" panose="020B0604020202020204" pitchFamily="34" charset="0"/>
              </a:rPr>
              <a:t> är t.ex. ett samlingsnamn för många olika romska varieteter som kan likna varandra men som också kan vara väldigt olika.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smtClean="0"/>
          </a:p>
        </p:txBody>
      </p:sp>
      <p:sp>
        <p:nvSpPr>
          <p:cNvPr id="4" name="Platshållare för bildnummer 3"/>
          <p:cNvSpPr>
            <a:spLocks noGrp="1"/>
          </p:cNvSpPr>
          <p:nvPr>
            <p:ph type="sldNum" sz="quarter" idx="10"/>
          </p:nvPr>
        </p:nvSpPr>
        <p:spPr/>
        <p:txBody>
          <a:bodyPr/>
          <a:lstStyle/>
          <a:p>
            <a:fld id="{FB0CB7F7-2DE7-442F-B621-87F2D8E04FE8}" type="slidenum">
              <a:rPr lang="sv-SE" smtClean="0"/>
              <a:t>3</a:t>
            </a:fld>
            <a:endParaRPr lang="sv-SE"/>
          </a:p>
        </p:txBody>
      </p:sp>
    </p:spTree>
    <p:extLst>
      <p:ext uri="{BB962C8B-B14F-4D97-AF65-F5344CB8AC3E}">
        <p14:creationId xmlns:p14="http://schemas.microsoft.com/office/powerpoint/2010/main" val="289287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0975" marR="0" lvl="0" indent="-18097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sv-SE" sz="1100" dirty="0" smtClean="0">
                <a:solidFill>
                  <a:prstClr val="black">
                    <a:lumMod val="75000"/>
                    <a:lumOff val="25000"/>
                  </a:prstClr>
                </a:solidFill>
              </a:rPr>
              <a:t>Utsatthet för </a:t>
            </a:r>
            <a:r>
              <a:rPr lang="sv-SE" sz="1100" dirty="0" err="1" smtClean="0">
                <a:solidFill>
                  <a:prstClr val="black">
                    <a:lumMod val="75000"/>
                    <a:lumOff val="25000"/>
                  </a:prstClr>
                </a:solidFill>
              </a:rPr>
              <a:t>bl</a:t>
            </a:r>
            <a:r>
              <a:rPr lang="sv-SE" sz="1100" dirty="0" smtClean="0">
                <a:solidFill>
                  <a:prstClr val="black">
                    <a:lumMod val="75000"/>
                    <a:lumOff val="25000"/>
                  </a:prstClr>
                </a:solidFill>
              </a:rPr>
              <a:t> a olika former av </a:t>
            </a:r>
            <a:r>
              <a:rPr lang="sv-SE" sz="1100" b="0" dirty="0" smtClean="0">
                <a:solidFill>
                  <a:prstClr val="black">
                    <a:lumMod val="75000"/>
                    <a:lumOff val="25000"/>
                  </a:prstClr>
                </a:solidFill>
              </a:rPr>
              <a:t>diskriminering (öppen och dold), marginalisering, kränkta rättigheter, övergrepp (</a:t>
            </a:r>
            <a:r>
              <a:rPr lang="sv-SE" sz="1100" b="0" dirty="0" smtClean="0"/>
              <a:t>i form av bland annat tvångssteriliseringar och rasbiologisk forskning) </a:t>
            </a:r>
            <a:r>
              <a:rPr lang="sv-SE" sz="1100" b="0" dirty="0" smtClean="0">
                <a:solidFill>
                  <a:prstClr val="black">
                    <a:lumMod val="75000"/>
                    <a:lumOff val="25000"/>
                  </a:prstClr>
                </a:solidFill>
              </a:rPr>
              <a:t>och assimilering.</a:t>
            </a:r>
            <a:r>
              <a:rPr lang="sv-SE" sz="1100" b="0" dirty="0" smtClean="0"/>
              <a:t> Den assimileringspolitik som länge bedrevs innebar att flera minoriteter förbjöds att använda sitt modersmål i skolan (ex samiska), och det egna språket kom för många att förknippas med skam.</a:t>
            </a:r>
            <a:endParaRPr lang="sv-SE" sz="1100" dirty="0" smtClean="0">
              <a:solidFill>
                <a:prstClr val="black">
                  <a:lumMod val="75000"/>
                  <a:lumOff val="25000"/>
                </a:prstClr>
              </a:solidFill>
            </a:endParaRPr>
          </a:p>
          <a:p>
            <a:pPr marL="180975" marR="0" lvl="0" indent="-18097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sv-SE" sz="1100" dirty="0" smtClean="0">
                <a:solidFill>
                  <a:prstClr val="black">
                    <a:lumMod val="75000"/>
                    <a:lumOff val="25000"/>
                  </a:prstClr>
                </a:solidFill>
              </a:rPr>
              <a:t>Samhället har ett ansvar att skydda nationella minoriteters fortlevnad av kultur och språk – utvecklingen av dessa – föras vidare till kommande generationer – annars risk att de går förlorade.</a:t>
            </a:r>
            <a:r>
              <a:rPr lang="sv-SE" sz="1100" b="0" i="0" kern="1200" dirty="0" smtClean="0">
                <a:solidFill>
                  <a:schemeClr val="tx1"/>
                </a:solidFill>
                <a:effectLst/>
                <a:latin typeface="+mn-lt"/>
                <a:ea typeface="+mn-ea"/>
                <a:cs typeface="+mn-cs"/>
              </a:rPr>
              <a:t> En enig riksdag har slagit fast att språken utgör en del av Sveriges gemensamma kulturhistoria och att det är en viktig uppgift för samhället att språken inte ska gå förlorade.</a:t>
            </a:r>
            <a:r>
              <a:rPr lang="sv-SE" sz="1100" b="0" dirty="0" smtClean="0">
                <a:solidFill>
                  <a:srgbClr val="FF0000"/>
                </a:solidFill>
              </a:rPr>
              <a:t> </a:t>
            </a:r>
            <a:endParaRPr lang="sv-SE" sz="1100" dirty="0" smtClean="0">
              <a:solidFill>
                <a:prstClr val="black">
                  <a:lumMod val="75000"/>
                  <a:lumOff val="25000"/>
                </a:prstClr>
              </a:solidFill>
            </a:endParaRPr>
          </a:p>
          <a:p>
            <a:pPr marL="180975" indent="-180975">
              <a:spcBef>
                <a:spcPts val="600"/>
              </a:spcBef>
              <a:spcAft>
                <a:spcPts val="600"/>
              </a:spcAft>
              <a:buFont typeface="Arial" panose="020B0604020202020204" pitchFamily="34" charset="0"/>
              <a:buChar char="•"/>
            </a:pPr>
            <a:r>
              <a:rPr lang="sv-SE" sz="1100" dirty="0" smtClean="0"/>
              <a:t>Omvälvningarna i Europas historia visar att det är nödvändigt att skydda de nationella minoriteterna för att uppnå stabilitet, demokratisk säkerhet och fred</a:t>
            </a:r>
          </a:p>
          <a:p>
            <a:pPr marL="180975" indent="-180975">
              <a:spcBef>
                <a:spcPts val="600"/>
              </a:spcBef>
              <a:spcAft>
                <a:spcPts val="600"/>
              </a:spcAft>
              <a:buFont typeface="Arial" panose="020B0604020202020204" pitchFamily="34" charset="0"/>
              <a:buChar char="•"/>
            </a:pPr>
            <a:r>
              <a:rPr lang="sv-SE" sz="1100" dirty="0" smtClean="0">
                <a:solidFill>
                  <a:prstClr val="black">
                    <a:lumMod val="75000"/>
                    <a:lumOff val="25000"/>
                  </a:prstClr>
                </a:solidFill>
              </a:rPr>
              <a:t>Rätten att använda minoritetsspråk är en omistlig rättighet utifrån de mänskliga rättigheterna</a:t>
            </a:r>
          </a:p>
          <a:p>
            <a:pPr marL="180975" indent="-180975">
              <a:spcBef>
                <a:spcPts val="600"/>
              </a:spcBef>
              <a:spcAft>
                <a:spcPts val="600"/>
              </a:spcAft>
              <a:buFont typeface="Arial" panose="020B0604020202020204" pitchFamily="34" charset="0"/>
              <a:buChar char="•"/>
            </a:pPr>
            <a:endParaRPr lang="sv-SE" sz="1100" dirty="0" smtClean="0">
              <a:solidFill>
                <a:prstClr val="black">
                  <a:lumMod val="75000"/>
                  <a:lumOff val="25000"/>
                </a:prstClr>
              </a:solidFill>
            </a:endParaRPr>
          </a:p>
          <a:p>
            <a:pPr marL="0" indent="0">
              <a:spcBef>
                <a:spcPts val="600"/>
              </a:spcBef>
              <a:spcAft>
                <a:spcPts val="600"/>
              </a:spcAft>
              <a:buFont typeface="Arial" panose="020B0604020202020204" pitchFamily="34" charset="0"/>
              <a:buNone/>
            </a:pPr>
            <a:r>
              <a:rPr lang="sv-SE" sz="1100" b="0" i="0" kern="1200" dirty="0" smtClean="0">
                <a:solidFill>
                  <a:schemeClr val="tx1"/>
                </a:solidFill>
                <a:effectLst/>
                <a:latin typeface="+mn-lt"/>
                <a:ea typeface="+mn-ea"/>
                <a:cs typeface="+mn-cs"/>
              </a:rPr>
              <a:t>Bilden är tagen i </a:t>
            </a:r>
            <a:r>
              <a:rPr lang="sv-SE" sz="1100" b="0" i="0" kern="1200" dirty="0" err="1" smtClean="0">
                <a:solidFill>
                  <a:schemeClr val="tx1"/>
                </a:solidFill>
                <a:effectLst/>
                <a:latin typeface="+mn-lt"/>
                <a:ea typeface="+mn-ea"/>
                <a:cs typeface="+mn-cs"/>
              </a:rPr>
              <a:t>Bulltofta</a:t>
            </a:r>
            <a:r>
              <a:rPr lang="sv-SE" sz="1100" b="0" i="0" kern="1200" dirty="0" smtClean="0">
                <a:solidFill>
                  <a:schemeClr val="tx1"/>
                </a:solidFill>
                <a:effectLst/>
                <a:latin typeface="+mn-lt"/>
                <a:ea typeface="+mn-ea"/>
                <a:cs typeface="+mn-cs"/>
              </a:rPr>
              <a:t>, Malmö, 1954-1955. Fotograf okänd.</a:t>
            </a:r>
            <a:endParaRPr lang="sv-SE" sz="1100" dirty="0" smtClean="0"/>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37219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i="0" kern="1200" dirty="0" smtClean="0">
                <a:solidFill>
                  <a:schemeClr val="tx1"/>
                </a:solidFill>
                <a:effectLst/>
                <a:latin typeface="+mn-lt"/>
                <a:ea typeface="+mn-ea"/>
                <a:cs typeface="+mn-cs"/>
              </a:rPr>
              <a:t>Minoritetspolitiken vilar på två internationella konventioner som (</a:t>
            </a:r>
            <a:r>
              <a:rPr lang="sv-SE" sz="1100" b="0" dirty="0" smtClean="0">
                <a:effectLst/>
                <a:latin typeface="+mn-lt"/>
                <a:cs typeface="Arial" panose="020B0604020202020204" pitchFamily="34" charset="0"/>
              </a:rPr>
              <a:t>omfattar nationella minoriteter och minoritetsspråk)</a:t>
            </a:r>
            <a:r>
              <a:rPr lang="sv-SE" sz="1100" b="0" i="0" kern="1200" dirty="0" smtClean="0">
                <a:solidFill>
                  <a:schemeClr val="tx1"/>
                </a:solidFill>
                <a:effectLst/>
                <a:latin typeface="+mn-lt"/>
                <a:ea typeface="+mn-ea"/>
                <a:cs typeface="+mn-cs"/>
              </a:rPr>
              <a:t> trädde i kraft i Sverige år 2000 (ratificerades),</a:t>
            </a:r>
            <a:r>
              <a:rPr lang="sv-SE" sz="1100" b="0" i="0" kern="1200" baseline="0" dirty="0" smtClean="0">
                <a:solidFill>
                  <a:schemeClr val="tx1"/>
                </a:solidFill>
                <a:effectLst/>
                <a:latin typeface="+mn-lt"/>
                <a:ea typeface="+mn-ea"/>
                <a:cs typeface="+mn-cs"/>
              </a:rPr>
              <a:t> framtagna av Europarådet:</a:t>
            </a:r>
            <a:endParaRPr lang="sv-SE" sz="1100" b="0" i="0" kern="1200" dirty="0" smtClean="0">
              <a:solidFill>
                <a:schemeClr val="tx1"/>
              </a:solidFill>
              <a:effectLst/>
              <a:latin typeface="+mn-lt"/>
              <a:ea typeface="+mn-ea"/>
              <a:cs typeface="+mn-cs"/>
            </a:endParaRPr>
          </a:p>
          <a:p>
            <a:pPr marL="171450" indent="-171450">
              <a:buFontTx/>
              <a:buChar char="-"/>
            </a:pPr>
            <a:r>
              <a:rPr lang="sv-SE" sz="1100" b="0" i="0" kern="1200" dirty="0" smtClean="0">
                <a:solidFill>
                  <a:schemeClr val="tx1"/>
                </a:solidFill>
                <a:effectLst/>
                <a:latin typeface="+mn-lt"/>
                <a:ea typeface="+mn-ea"/>
                <a:cs typeface="+mn-cs"/>
              </a:rPr>
              <a:t>Europarådets ramkonvention om skydd för nationella minoriteter (ramkonventionen)</a:t>
            </a:r>
          </a:p>
          <a:p>
            <a:pPr marL="171450" indent="-171450">
              <a:buFontTx/>
              <a:buChar char="-"/>
            </a:pPr>
            <a:r>
              <a:rPr lang="sv-SE" sz="1100" b="0" i="0" kern="1200" dirty="0" smtClean="0">
                <a:solidFill>
                  <a:schemeClr val="tx1"/>
                </a:solidFill>
                <a:effectLst/>
                <a:latin typeface="+mn-lt"/>
                <a:ea typeface="+mn-ea"/>
                <a:cs typeface="+mn-cs"/>
              </a:rPr>
              <a:t>Europeiska stadgan om landsdels- eller minoritetsspråk (språkstadgan)</a:t>
            </a:r>
          </a:p>
          <a:p>
            <a:pPr marL="0" indent="0">
              <a:buFontTx/>
              <a:buNone/>
            </a:pPr>
            <a:r>
              <a:rPr lang="sv-SE" sz="1100" dirty="0" smtClean="0">
                <a:latin typeface="+mn-lt"/>
              </a:rPr>
              <a:t>De bygger på insikten att det finns ett stort antal minoriteter i Europa som levt i området sedan lång tid och som har eget språk och egen kultur. </a:t>
            </a:r>
          </a:p>
          <a:p>
            <a:pPr marL="0" indent="0">
              <a:buFontTx/>
              <a:buNone/>
            </a:pPr>
            <a:endParaRPr lang="sv-SE" sz="1100" b="0" i="0" kern="1200" dirty="0" smtClean="0">
              <a:solidFill>
                <a:schemeClr val="tx1"/>
              </a:solidFill>
              <a:effectLst/>
              <a:latin typeface="+mn-lt"/>
              <a:ea typeface="+mn-ea"/>
              <a:cs typeface="+mn-cs"/>
            </a:endParaRPr>
          </a:p>
          <a:p>
            <a:r>
              <a:rPr lang="sv-SE" sz="1100" b="0" i="0" kern="1200" dirty="0" smtClean="0">
                <a:solidFill>
                  <a:schemeClr val="tx1"/>
                </a:solidFill>
                <a:effectLst/>
                <a:latin typeface="+mn-lt"/>
                <a:ea typeface="+mn-ea"/>
                <a:cs typeface="+mn-cs"/>
              </a:rPr>
              <a:t>Konventionerna ger ett kulturellt och språkligt skydd för nationella minoriteter och minoritetsspråk i de länder som undertecknat dem. I </a:t>
            </a:r>
            <a:r>
              <a:rPr lang="sv-SE" sz="1100" dirty="0" smtClean="0">
                <a:latin typeface="+mn-lt"/>
              </a:rPr>
              <a:t>syfte är att skydda de nationella minoriteternas fortlevnad. </a:t>
            </a:r>
            <a:r>
              <a:rPr lang="sv-SE" sz="1100" b="0" i="0" kern="1200" dirty="0" smtClean="0">
                <a:solidFill>
                  <a:schemeClr val="tx1"/>
                </a:solidFill>
                <a:effectLst/>
                <a:latin typeface="+mn-lt"/>
                <a:ea typeface="+mn-ea"/>
                <a:cs typeface="+mn-cs"/>
              </a:rPr>
              <a:t>Detta innebär t.ex. att länderna ska höja statusen på minoriteternas språk och kultur och skydda minoriteterna mot assimilering. Nationella minoriteter ska ha rätt att använda sina språk både privat och i offentliga sammanhang och under vissa förutsättningar i kontakter med myndigheter. </a:t>
            </a:r>
          </a:p>
          <a:p>
            <a:r>
              <a:rPr lang="sv-SE" sz="1100" b="0" i="0" kern="1200" dirty="0" smtClean="0">
                <a:solidFill>
                  <a:schemeClr val="tx1"/>
                </a:solidFill>
                <a:effectLst/>
                <a:latin typeface="+mn-lt"/>
                <a:ea typeface="+mn-ea"/>
                <a:cs typeface="+mn-cs"/>
              </a:rPr>
              <a:t>Minoriteterna har också rätt att lära sig sitt minoritetsspråk och staterna som undertecknat konventionerna är skyldiga att erbjuda undervisning i minoritetsspråken. </a:t>
            </a:r>
          </a:p>
          <a:p>
            <a:endParaRPr lang="sv-SE" sz="1100" b="0" dirty="0" smtClean="0">
              <a:latin typeface="+mn-lt"/>
            </a:endParaRPr>
          </a:p>
          <a:p>
            <a:r>
              <a:rPr lang="sv-SE" sz="1100" b="0" dirty="0" smtClean="0">
                <a:latin typeface="+mn-lt"/>
              </a:rPr>
              <a:t>Artikel 27 i FN:s konvention om medborgerliga och politiska rättigheter, liksom artikel 30 i FN:s konvention om barnets rättigheter, skyddar minoriteters rätt att ha sitt eget kulturliv, bekänna sig till och utöva sin egen religion och använda sitt eget språk. </a:t>
            </a:r>
          </a:p>
          <a:p>
            <a:endParaRPr lang="sv-SE" sz="1100" b="0" dirty="0" smtClean="0">
              <a:latin typeface="+mn-lt"/>
            </a:endParaRPr>
          </a:p>
          <a:p>
            <a:r>
              <a:rPr lang="sv-SE" sz="1100" b="0" dirty="0" smtClean="0">
                <a:latin typeface="+mn-lt"/>
              </a:rPr>
              <a:t>FN:s generalförsamling har också antagit en deklaration om rättigheter för personer som tillhör nationella eller etniska, religiösa och språkliga minoriteter (1992), och en deklaration om urfolkens, däribland samernas, rättigheter</a:t>
            </a:r>
            <a:r>
              <a:rPr lang="sv-SE" sz="1100" b="0" baseline="0" dirty="0" smtClean="0">
                <a:latin typeface="+mn-lt"/>
              </a:rPr>
              <a:t> </a:t>
            </a:r>
            <a:r>
              <a:rPr lang="sv-SE" sz="1100" b="0" dirty="0" smtClean="0">
                <a:latin typeface="+mn-lt"/>
              </a:rPr>
              <a:t>(2007). </a:t>
            </a:r>
            <a:r>
              <a:rPr lang="sv-SE" sz="1100" b="0" i="0" kern="1200" dirty="0" smtClean="0">
                <a:solidFill>
                  <a:schemeClr val="tx1"/>
                </a:solidFill>
                <a:effectLst/>
                <a:latin typeface="+mn-lt"/>
                <a:ea typeface="+mn-ea"/>
                <a:cs typeface="+mn-cs"/>
              </a:rPr>
              <a:t>Samerna är erkända som Sveriges urfolk vilket slogs fast av en enig riksdag redan 1977. </a:t>
            </a:r>
          </a:p>
          <a:p>
            <a:r>
              <a:rPr lang="sv-SE" sz="1100" b="0" i="0" kern="1200" dirty="0" smtClean="0">
                <a:solidFill>
                  <a:schemeClr val="tx1"/>
                </a:solidFill>
                <a:effectLst/>
                <a:latin typeface="+mn-lt"/>
                <a:ea typeface="+mn-ea"/>
                <a:cs typeface="+mn-cs"/>
              </a:rPr>
              <a:t>Samerna har bebott stora delar av nuvarande Sverige sedan flera tusen år och Sápmi, samernas land, som sträcker sig även över delar av nuvarande Sverige, Norge, Finland och Ryssland.</a:t>
            </a:r>
          </a:p>
        </p:txBody>
      </p:sp>
      <p:sp>
        <p:nvSpPr>
          <p:cNvPr id="4" name="Platshållare för bildnummer 3"/>
          <p:cNvSpPr>
            <a:spLocks noGrp="1"/>
          </p:cNvSpPr>
          <p:nvPr>
            <p:ph type="sldNum" sz="quarter" idx="10"/>
          </p:nvPr>
        </p:nvSpPr>
        <p:spPr/>
        <p:txBody>
          <a:bodyPr/>
          <a:lstStyle/>
          <a:p>
            <a:fld id="{FB0CB7F7-2DE7-442F-B621-87F2D8E04FE8}" type="slidenum">
              <a:rPr lang="sv-SE" smtClean="0"/>
              <a:t>5</a:t>
            </a:fld>
            <a:endParaRPr lang="sv-SE"/>
          </a:p>
        </p:txBody>
      </p:sp>
    </p:spTree>
    <p:extLst>
      <p:ext uri="{BB962C8B-B14F-4D97-AF65-F5344CB8AC3E}">
        <p14:creationId xmlns:p14="http://schemas.microsoft.com/office/powerpoint/2010/main" val="178789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dirty="0" smtClean="0"/>
              <a:t>De nationella minoriteternas rättigheter har direkt koppling till flera mål och delmål i agendan, bl.a. mål tre om god hälsa och välbefinnande, mål fyra om god utbildning för alla och mål tio om minskad ojämlikhet. Att säkerställa efterlevnaden av de nationella minoriteternas rättigheter är ett led i processen för att uppfylla de globala målen och i förlängningen att genomföra Agenda 2030.</a:t>
            </a:r>
          </a:p>
        </p:txBody>
      </p:sp>
      <p:sp>
        <p:nvSpPr>
          <p:cNvPr id="4" name="Platshållare för bildnummer 3"/>
          <p:cNvSpPr>
            <a:spLocks noGrp="1"/>
          </p:cNvSpPr>
          <p:nvPr>
            <p:ph type="sldNum" sz="quarter" idx="10"/>
          </p:nvPr>
        </p:nvSpPr>
        <p:spPr/>
        <p:txBody>
          <a:bodyPr/>
          <a:lstStyle/>
          <a:p>
            <a:fld id="{FB0CB7F7-2DE7-442F-B621-87F2D8E04FE8}" type="slidenum">
              <a:rPr lang="sv-SE" smtClean="0"/>
              <a:t>6</a:t>
            </a:fld>
            <a:endParaRPr lang="sv-SE"/>
          </a:p>
        </p:txBody>
      </p:sp>
    </p:spTree>
    <p:extLst>
      <p:ext uri="{BB962C8B-B14F-4D97-AF65-F5344CB8AC3E}">
        <p14:creationId xmlns:p14="http://schemas.microsoft.com/office/powerpoint/2010/main" val="293039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smtClean="0"/>
              <a:t>När riksdagen beslutade om de nationella minoriteterna och minoritetsspråken utgick man från Europarådets konventioner. De innehåller ingen definition av begreppet nationell minoritet men ramkonventionen nämner i artikel 5: religion, språk, traditioner och kulturarv som viktiga delar av nationella minoriteters identitet. Regeringen kompletterade dessa kriterier med några ytterligare och kom fram till att en grupp, för att räknas som nationell minoritet i Sverige, ska ha: se bildtext.</a:t>
            </a:r>
            <a:r>
              <a:rPr lang="sv-SE" sz="1100" baseline="0" dirty="0" smtClean="0"/>
              <a:t> </a:t>
            </a:r>
            <a:r>
              <a:rPr lang="sv-SE" sz="1100" dirty="0" smtClean="0"/>
              <a:t>Judar, romer, samer, sverigefinnar och tornedalingar uppfyller dessa kriterier.</a:t>
            </a:r>
          </a:p>
        </p:txBody>
      </p:sp>
      <p:sp>
        <p:nvSpPr>
          <p:cNvPr id="4" name="Platshållare för bildnummer 3"/>
          <p:cNvSpPr>
            <a:spLocks noGrp="1"/>
          </p:cNvSpPr>
          <p:nvPr>
            <p:ph type="sldNum" sz="quarter" idx="10"/>
          </p:nvPr>
        </p:nvSpPr>
        <p:spPr/>
        <p:txBody>
          <a:bodyPr/>
          <a:lstStyle/>
          <a:p>
            <a:fld id="{FB0CB7F7-2DE7-442F-B621-87F2D8E04FE8}" type="slidenum">
              <a:rPr lang="sv-SE" smtClean="0"/>
              <a:t>7</a:t>
            </a:fld>
            <a:endParaRPr lang="sv-SE"/>
          </a:p>
        </p:txBody>
      </p:sp>
    </p:spTree>
    <p:extLst>
      <p:ext uri="{BB962C8B-B14F-4D97-AF65-F5344CB8AC3E}">
        <p14:creationId xmlns:p14="http://schemas.microsoft.com/office/powerpoint/2010/main" val="156732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i="0" kern="1200" dirty="0" smtClean="0">
                <a:solidFill>
                  <a:schemeClr val="tx1"/>
                </a:solidFill>
                <a:effectLst/>
                <a:latin typeface="+mn-lt"/>
                <a:ea typeface="+mn-ea"/>
                <a:cs typeface="+mn-cs"/>
              </a:rPr>
              <a:t>I Språklagen (2009:600) finns bland annat bestämmelser om de nationella minoritetsspråken, vilka är finska, jiddisch, meänkieli, romani </a:t>
            </a:r>
            <a:r>
              <a:rPr lang="sv-SE" sz="1100" b="0" i="0" kern="1200" dirty="0" err="1" smtClean="0">
                <a:solidFill>
                  <a:schemeClr val="tx1"/>
                </a:solidFill>
                <a:effectLst/>
                <a:latin typeface="+mn-lt"/>
                <a:ea typeface="+mn-ea"/>
                <a:cs typeface="+mn-cs"/>
              </a:rPr>
              <a:t>chib</a:t>
            </a:r>
            <a:r>
              <a:rPr lang="sv-SE" sz="1100" b="0" i="0" kern="1200" dirty="0" smtClean="0">
                <a:solidFill>
                  <a:schemeClr val="tx1"/>
                </a:solidFill>
                <a:effectLst/>
                <a:latin typeface="+mn-lt"/>
                <a:ea typeface="+mn-ea"/>
                <a:cs typeface="+mn-cs"/>
              </a:rPr>
              <a:t> och samiska (7 §). Det allmänna har ett särskilt ansvar för att skydda och främja de nationella minoritetsspråken (8 §).</a:t>
            </a:r>
          </a:p>
          <a:p>
            <a:endParaRPr lang="sv-SE" sz="1100" b="0" i="0" kern="1200" dirty="0" smtClean="0">
              <a:solidFill>
                <a:schemeClr val="tx1"/>
              </a:solidFill>
              <a:effectLst/>
              <a:latin typeface="+mn-lt"/>
              <a:ea typeface="+mn-ea"/>
              <a:cs typeface="+mn-cs"/>
            </a:endParaRPr>
          </a:p>
          <a:p>
            <a:r>
              <a:rPr lang="sv-SE" sz="1100" b="0" i="0" kern="1200" dirty="0" smtClean="0">
                <a:solidFill>
                  <a:schemeClr val="tx1"/>
                </a:solidFill>
                <a:effectLst/>
                <a:latin typeface="+mn-lt"/>
                <a:ea typeface="+mn-ea"/>
                <a:cs typeface="+mn-cs"/>
              </a:rPr>
              <a:t>Den 1 januari 2020 blev Förenta nationernas konvention om barnets rättigheter svensk lag. I de stater där det finns etniska, religiösa eller språkliga minoriteter eller personer som tillhör ett urfolk ska ett barn som tillhör en sådan minoritet eller ett sådant urfolk inte förvägras rätten att tillsammans med andra medlemmar av sin grupp ha sitt eget kulturliv, att bekänna sig till och utöva sin egen religion eller att använda sitt eget språk (artikel 30).</a:t>
            </a:r>
          </a:p>
          <a:p>
            <a:endParaRPr lang="sv-SE" sz="1100" b="0" i="0" kern="1200" dirty="0" smtClean="0">
              <a:solidFill>
                <a:schemeClr val="tx1"/>
              </a:solidFill>
              <a:effectLst/>
              <a:latin typeface="+mn-lt"/>
              <a:ea typeface="+mn-ea"/>
              <a:cs typeface="+mn-cs"/>
            </a:endParaRPr>
          </a:p>
          <a:p>
            <a:r>
              <a:rPr lang="sv-SE" sz="1100" b="0" i="0" kern="1200" dirty="0" smtClean="0">
                <a:solidFill>
                  <a:schemeClr val="tx1"/>
                </a:solidFill>
                <a:effectLst/>
                <a:latin typeface="+mn-lt"/>
                <a:ea typeface="+mn-ea"/>
                <a:cs typeface="+mn-cs"/>
              </a:rPr>
              <a:t>Den 1 mars 2022 trädde en ny lag i kraft för regeringen och statliga förvaltningsmyndigheter; Lag (2022:66) om konsultation i frågor som rör det samiska folket. Lagen börjar gälla även för regioner och kommuner den 1 mars 2024. I korthet innebär lagen att bland annat att regioner ska konsultera samiska företrädare innan beslut fattas i ärenden som kan få särskild betydelse för samerna (2 §, träder i kraft 2024-03-01). Syftet med lagen är att främja det samiska folkets inflytande över sina angelägenheter. Konsultationsförfarandet ska ske enligt bestämmelser i denna lag.</a:t>
            </a:r>
          </a:p>
          <a:p>
            <a:endParaRPr lang="sv-SE" sz="1100" dirty="0" smtClean="0"/>
          </a:p>
          <a:p>
            <a:r>
              <a:rPr lang="sv-SE" sz="1100" b="0" dirty="0" smtClean="0"/>
              <a:t>Diskrimineringslagen</a:t>
            </a:r>
            <a:r>
              <a:rPr lang="sv-SE" sz="1100" b="0" baseline="0" dirty="0" smtClean="0"/>
              <a:t> i</a:t>
            </a:r>
            <a:r>
              <a:rPr lang="sv-SE" sz="1100" b="0" dirty="0" smtClean="0"/>
              <a:t>nnehåller </a:t>
            </a:r>
            <a:r>
              <a:rPr lang="sv-SE" sz="1100" dirty="0" smtClean="0"/>
              <a:t>också bestämmelser för att motverka diskriminering på grund av etnisk tillhörighet, religion eller annan trosuppfattning. </a:t>
            </a:r>
          </a:p>
          <a:p>
            <a:endParaRPr lang="sv-SE" sz="1100" b="1" dirty="0" smtClean="0"/>
          </a:p>
          <a:p>
            <a:r>
              <a:rPr lang="sv-SE" sz="1100" b="0" dirty="0" smtClean="0"/>
              <a:t>Den reformerade svenska regeringsformen:</a:t>
            </a:r>
            <a:r>
              <a:rPr lang="sv-SE" sz="1100" b="0" baseline="0" dirty="0" smtClean="0"/>
              <a:t> </a:t>
            </a:r>
            <a:r>
              <a:rPr lang="sv-SE" sz="1100" b="0" dirty="0" smtClean="0"/>
              <a:t>Trädde </a:t>
            </a:r>
            <a:r>
              <a:rPr lang="sv-SE" sz="1100" dirty="0" smtClean="0"/>
              <a:t>i kraft 1 januari 2011, slår i 1 kapitlet 2 § fast att: ”samiska folkets och etniska, språkliga och religiösa minoriteters möjligheter att behålla och utveckla ett eget kultur- och samfundsliv ska främjas”.</a:t>
            </a:r>
          </a:p>
          <a:p>
            <a:endParaRPr lang="sv-SE" sz="1100" dirty="0" smtClean="0"/>
          </a:p>
          <a:p>
            <a:r>
              <a:rPr lang="sv-SE" sz="1100" dirty="0" smtClean="0"/>
              <a:t>År 2012 tog regeringen beslut om en samordnad och </a:t>
            </a:r>
            <a:r>
              <a:rPr lang="sv-SE" sz="1100" b="0" dirty="0" smtClean="0"/>
              <a:t>långsiktig strategi för romsk inkludering 2012–2032</a:t>
            </a:r>
            <a:r>
              <a:rPr lang="sv-SE" sz="1100" dirty="0" smtClean="0"/>
              <a:t>.</a:t>
            </a:r>
          </a:p>
          <a:p>
            <a:endParaRPr lang="sv-SE"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kern="1200" dirty="0" smtClean="0">
                <a:solidFill>
                  <a:schemeClr val="tx1"/>
                </a:solidFill>
                <a:effectLst/>
                <a:latin typeface="+mn-lt"/>
                <a:ea typeface="+mn-ea"/>
                <a:cs typeface="+mn-cs"/>
              </a:rPr>
              <a:t>Hälso- och sjukvårdslag (2017:30): </a:t>
            </a:r>
            <a:r>
              <a:rPr lang="sv-SE" sz="1100" b="0" i="0" u="none" strike="noStrike" kern="1200" dirty="0" smtClean="0">
                <a:solidFill>
                  <a:schemeClr val="tx1"/>
                </a:solidFill>
                <a:effectLst/>
                <a:latin typeface="+mn-lt"/>
                <a:ea typeface="+mn-ea"/>
                <a:cs typeface="+mn-cs"/>
              </a:rPr>
              <a:t>3 kap. Allmänt:</a:t>
            </a:r>
            <a:endParaRPr lang="sv-SE" sz="1100" b="0" i="0" kern="1200" dirty="0" smtClean="0">
              <a:solidFill>
                <a:schemeClr val="tx1"/>
              </a:solidFill>
              <a:effectLst/>
              <a:latin typeface="+mn-lt"/>
              <a:ea typeface="+mn-ea"/>
              <a:cs typeface="+mn-cs"/>
            </a:endParaRPr>
          </a:p>
          <a:p>
            <a:r>
              <a:rPr lang="sv-SE" sz="1100" b="0" i="0" u="none" strike="noStrike" kern="1200" dirty="0" smtClean="0">
                <a:solidFill>
                  <a:schemeClr val="tx1"/>
                </a:solidFill>
                <a:effectLst/>
                <a:latin typeface="+mn-lt"/>
                <a:ea typeface="+mn-ea"/>
                <a:cs typeface="+mn-cs"/>
              </a:rPr>
              <a:t>1 §</a:t>
            </a:r>
            <a:r>
              <a:rPr lang="sv-SE" sz="1100" b="0" i="0" kern="1200" dirty="0" smtClean="0">
                <a:solidFill>
                  <a:schemeClr val="tx1"/>
                </a:solidFill>
                <a:effectLst/>
                <a:latin typeface="+mn-lt"/>
                <a:ea typeface="+mn-ea"/>
                <a:cs typeface="+mn-cs"/>
              </a:rPr>
              <a:t>   Målet med hälso- och sjukvården är en god hälsa och en vård på lika villkor för hela befolkningen.</a:t>
            </a:r>
            <a:r>
              <a:rPr lang="sv-SE" sz="1100" b="0" i="0" kern="1200" baseline="0" dirty="0" smtClean="0">
                <a:solidFill>
                  <a:schemeClr val="tx1"/>
                </a:solidFill>
                <a:effectLst/>
                <a:latin typeface="+mn-lt"/>
                <a:ea typeface="+mn-ea"/>
                <a:cs typeface="+mn-cs"/>
              </a:rPr>
              <a:t> </a:t>
            </a:r>
            <a:r>
              <a:rPr lang="sv-SE" sz="1100" b="0" i="0" kern="1200" dirty="0" smtClean="0">
                <a:solidFill>
                  <a:schemeClr val="tx1"/>
                </a:solidFill>
                <a:effectLst/>
                <a:latin typeface="+mn-lt"/>
                <a:ea typeface="+mn-ea"/>
                <a:cs typeface="+mn-cs"/>
              </a:rPr>
              <a:t>Vården ska ges med respekt för alla människors lika värde och för den enskilda människans värdighet. Den som har det största behovet av hälso- och sjukvård ska ges företräde till vården.</a:t>
            </a:r>
          </a:p>
          <a:p>
            <a:r>
              <a:rPr lang="sv-SE" sz="1100" b="0" i="0" u="none" strike="noStrike" kern="1200" dirty="0" smtClean="0">
                <a:solidFill>
                  <a:schemeClr val="tx1"/>
                </a:solidFill>
                <a:effectLst/>
                <a:latin typeface="+mn-lt"/>
                <a:ea typeface="+mn-ea"/>
                <a:cs typeface="+mn-cs"/>
              </a:rPr>
              <a:t>2 §</a:t>
            </a:r>
            <a:r>
              <a:rPr lang="sv-SE" sz="1100" b="0" i="0" kern="1200" dirty="0" smtClean="0">
                <a:solidFill>
                  <a:schemeClr val="tx1"/>
                </a:solidFill>
                <a:effectLst/>
                <a:latin typeface="+mn-lt"/>
                <a:ea typeface="+mn-ea"/>
                <a:cs typeface="+mn-cs"/>
              </a:rPr>
              <a:t>   Hälso- och sjukvården ska arbeta för att förebygga ohälsa.</a:t>
            </a:r>
          </a:p>
          <a:p>
            <a:endParaRPr lang="sv-SE" sz="110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8</a:t>
            </a:fld>
            <a:endParaRPr lang="sv-SE"/>
          </a:p>
        </p:txBody>
      </p:sp>
    </p:spTree>
    <p:extLst>
      <p:ext uri="{BB962C8B-B14F-4D97-AF65-F5344CB8AC3E}">
        <p14:creationId xmlns:p14="http://schemas.microsoft.com/office/powerpoint/2010/main" val="412942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kern="1200" dirty="0" smtClean="0">
                <a:solidFill>
                  <a:schemeClr val="tx1"/>
                </a:solidFill>
                <a:effectLst/>
                <a:latin typeface="+mn-lt"/>
                <a:ea typeface="+mn-ea"/>
                <a:cs typeface="+mn-cs"/>
              </a:rPr>
              <a:t>Minoritetslagen har gällt i Sverige sedan januari 2010. </a:t>
            </a:r>
            <a:r>
              <a:rPr lang="sv-SE" sz="1100" dirty="0" smtClean="0">
                <a:latin typeface="Arial" panose="020B0604020202020204" pitchFamily="34" charset="0"/>
                <a:cs typeface="Arial" panose="020B0604020202020204" pitchFamily="34" charset="0"/>
              </a:rPr>
              <a:t>Lagens allmänna bestämmelser omfattar §§ 3, 4 och 5 och gäller i hela landet och för samtliga fem nationella minoriteter.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smtClean="0">
                <a:latin typeface="Arial" panose="020B0604020202020204" pitchFamily="34" charset="0"/>
                <a:cs typeface="Arial" panose="020B0604020202020204" pitchFamily="34" charset="0"/>
              </a:rPr>
              <a:t>3 § reglerar rätten till information =&gt;</a:t>
            </a:r>
            <a:r>
              <a:rPr lang="sv-SE" sz="1100" baseline="0" dirty="0" smtClean="0">
                <a:latin typeface="Arial" panose="020B0604020202020204" pitchFamily="34" charset="0"/>
                <a:cs typeface="Arial" panose="020B0604020202020204" pitchFamily="34" charset="0"/>
              </a:rPr>
              <a:t> Ska i</a:t>
            </a:r>
            <a:r>
              <a:rPr lang="sv-SE" sz="1100" b="0" i="0" kern="1200" dirty="0" smtClean="0">
                <a:solidFill>
                  <a:schemeClr val="tx1"/>
                </a:solidFill>
                <a:effectLst/>
                <a:latin typeface="+mn-lt"/>
                <a:ea typeface="+mn-ea"/>
                <a:cs typeface="+mn-cs"/>
              </a:rPr>
              <a:t>nformera minoriteterna om deras rättigheter.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smtClean="0">
                <a:latin typeface="Arial" panose="020B0604020202020204" pitchFamily="34" charset="0"/>
                <a:cs typeface="Arial" panose="020B0604020202020204" pitchFamily="34" charset="0"/>
              </a:rPr>
              <a:t>4 § reglerar skyddet av kultur och språk =&gt; </a:t>
            </a:r>
            <a:r>
              <a:rPr lang="sv-SE" sz="1100" b="0" i="0" kern="1200" dirty="0" smtClean="0">
                <a:solidFill>
                  <a:schemeClr val="tx1"/>
                </a:solidFill>
                <a:effectLst/>
                <a:latin typeface="+mn-lt"/>
                <a:ea typeface="+mn-ea"/>
                <a:cs typeface="+mn-cs"/>
              </a:rPr>
              <a:t>Skyldiga att skydda och främja minoriteternas språk och kultur och särskilt viktigt är barns och ungas rätt att få utveckla sitt språk och sin kultur.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smtClean="0">
                <a:latin typeface="Arial" panose="020B0604020202020204" pitchFamily="34" charset="0"/>
                <a:cs typeface="Arial" panose="020B0604020202020204" pitchFamily="34" charset="0"/>
              </a:rPr>
              <a:t>5 § reglerar rätten till delaktighet och inflytande =&gt; </a:t>
            </a:r>
            <a:r>
              <a:rPr lang="sv-SE" sz="1100" b="0" i="0" kern="1200" dirty="0" smtClean="0">
                <a:solidFill>
                  <a:schemeClr val="tx1"/>
                </a:solidFill>
                <a:effectLst/>
                <a:latin typeface="+mn-lt"/>
                <a:ea typeface="+mn-ea"/>
                <a:cs typeface="+mn-cs"/>
              </a:rPr>
              <a:t>Ge minoriteterna inflytande över frågor som berör dem. Särskilt främja barns och ungas möjligheter till inflytande.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kern="1200" dirty="0" smtClean="0">
                <a:solidFill>
                  <a:schemeClr val="tx1"/>
                </a:solidFill>
                <a:effectLst/>
                <a:latin typeface="+mn-lt"/>
                <a:ea typeface="+mn-ea"/>
                <a:cs typeface="+mn-cs"/>
              </a:rPr>
              <a:t>Den 1 januari 2019 reviderades lagen så att rättigheter och skyldigheter stärktes ytterligare. Kommuner och regioner är nu t.ex. skyldiga att anta mål och riktlinjer för sitt minoritetspolitiska arbete och dessa ska på begäran kunna lämnas ut till den myndighet som har uppföljningsansvar för lagen.</a:t>
            </a:r>
          </a:p>
          <a:p>
            <a:endParaRPr lang="sv-SE" dirty="0" smtClean="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9</a:t>
            </a:fld>
            <a:endParaRPr lang="sv-SE"/>
          </a:p>
        </p:txBody>
      </p:sp>
    </p:spTree>
    <p:extLst>
      <p:ext uri="{BB962C8B-B14F-4D97-AF65-F5344CB8AC3E}">
        <p14:creationId xmlns:p14="http://schemas.microsoft.com/office/powerpoint/2010/main" val="39272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kern="1200" dirty="0" smtClean="0">
                <a:solidFill>
                  <a:schemeClr val="tx1"/>
                </a:solidFill>
                <a:effectLst/>
                <a:latin typeface="+mn-lt"/>
                <a:ea typeface="+mn-ea"/>
                <a:cs typeface="+mn-cs"/>
              </a:rPr>
              <a:t>Ett förvaltningsområde är ett språkligt geografiskt område.</a:t>
            </a:r>
            <a:r>
              <a:rPr lang="sv-SE" sz="1100" b="0" i="0" kern="1200" baseline="0" dirty="0" smtClean="0">
                <a:solidFill>
                  <a:schemeClr val="tx1"/>
                </a:solidFill>
                <a:effectLst/>
                <a:latin typeface="+mn-lt"/>
                <a:ea typeface="+mn-ea"/>
                <a:cs typeface="+mn-cs"/>
              </a:rPr>
              <a:t> Region Norrbotten är förvaltningsområde för alla dessa 3 språk.</a:t>
            </a:r>
            <a:r>
              <a:rPr lang="sv-SE" sz="1100" b="0" i="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kern="1200" dirty="0" smtClean="0">
                <a:solidFill>
                  <a:schemeClr val="tx1"/>
                </a:solidFill>
                <a:effectLst/>
                <a:latin typeface="+mn-lt"/>
                <a:ea typeface="+mn-ea"/>
                <a:cs typeface="+mn-cs"/>
              </a:rPr>
              <a:t>I förvaltningsområdena har personer som vill använda sitt minoritetsspråk i kontakten med myndigheten rätt att göra detta både muntligt och skriftligt</a:t>
            </a:r>
            <a:r>
              <a:rPr lang="sv-SE" sz="1100" b="0" i="0" kern="1200" baseline="0" dirty="0" smtClean="0">
                <a:solidFill>
                  <a:schemeClr val="tx1"/>
                </a:solidFill>
                <a:effectLst/>
                <a:latin typeface="+mn-lt"/>
                <a:ea typeface="+mn-ea"/>
                <a:cs typeface="+mn-cs"/>
              </a:rPr>
              <a:t> vid myndighetsutövning.</a:t>
            </a:r>
            <a:r>
              <a:rPr lang="sv-SE" sz="1100" b="0" dirty="0" smtClean="0">
                <a:solidFill>
                  <a:schemeClr val="tx1">
                    <a:lumMod val="75000"/>
                    <a:lumOff val="25000"/>
                  </a:schemeClr>
                </a:solidFill>
                <a:latin typeface="+mn-lt"/>
              </a:rPr>
              <a:t> Myndigheter ska även i övrigt sträva efter att bemöta den enskilde på språken</a:t>
            </a:r>
            <a:r>
              <a:rPr lang="sv-SE" sz="1100" b="0" baseline="0" dirty="0" smtClean="0">
                <a:solidFill>
                  <a:schemeClr val="tx1">
                    <a:lumMod val="75000"/>
                    <a:lumOff val="25000"/>
                  </a:schemeClr>
                </a:solidFill>
                <a:latin typeface="+mn-lt"/>
              </a:rPr>
              <a:t> (</a:t>
            </a:r>
            <a:r>
              <a:rPr lang="sv-SE" sz="1100" b="0" dirty="0" smtClean="0">
                <a:solidFill>
                  <a:schemeClr val="tx1">
                    <a:lumMod val="75000"/>
                    <a:lumOff val="25000"/>
                  </a:schemeClr>
                </a:solidFill>
                <a:latin typeface="+mn-lt"/>
              </a:rPr>
              <a:t>8 §).</a:t>
            </a:r>
            <a:endParaRPr lang="sv-SE" sz="1100" b="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i="0" kern="1200" dirty="0" smtClean="0">
              <a:solidFill>
                <a:schemeClr val="tx1"/>
              </a:solidFill>
              <a:effectLst/>
              <a:latin typeface="+mn-lt"/>
              <a:ea typeface="+mn-ea"/>
              <a:cs typeface="+mn-cs"/>
            </a:endParaRPr>
          </a:p>
          <a:p>
            <a:pPr marL="0" indent="0">
              <a:buNone/>
            </a:pPr>
            <a:r>
              <a:rPr lang="sv-SE" sz="1100" b="0" strike="noStrike" dirty="0" smtClean="0">
                <a:solidFill>
                  <a:schemeClr val="tx1">
                    <a:lumMod val="75000"/>
                    <a:lumOff val="25000"/>
                  </a:schemeClr>
                </a:solidFill>
                <a:latin typeface="+mn-lt"/>
              </a:rPr>
              <a:t>Enskilda har också rätt att använda språken med en förvaltningsmyndighet även utanför förvaltningsområdena, om det finns tillgång till personal som behärskar språken</a:t>
            </a:r>
            <a:r>
              <a:rPr lang="sv-SE" sz="1100" b="0" strike="noStrike" baseline="0" dirty="0" smtClean="0">
                <a:solidFill>
                  <a:schemeClr val="tx1">
                    <a:lumMod val="75000"/>
                    <a:lumOff val="25000"/>
                  </a:schemeClr>
                </a:solidFill>
                <a:latin typeface="+mn-lt"/>
              </a:rPr>
              <a:t> (</a:t>
            </a:r>
            <a:r>
              <a:rPr lang="sv-SE" sz="1100" b="0" strike="noStrike" dirty="0" smtClean="0">
                <a:solidFill>
                  <a:schemeClr val="tx1">
                    <a:lumMod val="75000"/>
                    <a:lumOff val="25000"/>
                  </a:schemeClr>
                </a:solidFill>
                <a:latin typeface="+mn-lt"/>
              </a:rPr>
              <a:t>9 §).</a:t>
            </a:r>
          </a:p>
          <a:p>
            <a:pPr marL="0" indent="0">
              <a:buNone/>
            </a:pPr>
            <a:endParaRPr lang="sv-SE" sz="1100" b="0" dirty="0" smtClean="0">
              <a:solidFill>
                <a:schemeClr val="tx1">
                  <a:lumMod val="75000"/>
                  <a:lumOff val="25000"/>
                </a:schemeClr>
              </a:solidFill>
              <a:latin typeface="+mn-lt"/>
            </a:endParaRPr>
          </a:p>
          <a:p>
            <a:pPr marL="0" indent="0">
              <a:buNone/>
            </a:pPr>
            <a:r>
              <a:rPr lang="sv-SE" sz="1100" b="0" dirty="0" smtClean="0">
                <a:solidFill>
                  <a:schemeClr val="tx1">
                    <a:lumMod val="75000"/>
                    <a:lumOff val="25000"/>
                  </a:schemeClr>
                </a:solidFill>
                <a:latin typeface="+mn-lt"/>
              </a:rPr>
              <a:t>Förvaltningsmyndigheter ska verka för att det finns tillgång till personal med kunskaper i språken där detta behövs i enskildas kontakter med myndigheten</a:t>
            </a:r>
            <a:r>
              <a:rPr lang="sv-SE" sz="1100" b="0" baseline="0" dirty="0" smtClean="0">
                <a:solidFill>
                  <a:schemeClr val="tx1">
                    <a:lumMod val="75000"/>
                    <a:lumOff val="25000"/>
                  </a:schemeClr>
                </a:solidFill>
                <a:latin typeface="+mn-lt"/>
              </a:rPr>
              <a:t> (</a:t>
            </a:r>
            <a:r>
              <a:rPr lang="sv-SE" sz="1100" b="0" dirty="0" smtClean="0">
                <a:solidFill>
                  <a:schemeClr val="tx1">
                    <a:lumMod val="75000"/>
                    <a:lumOff val="25000"/>
                  </a:schemeClr>
                </a:solidFill>
                <a:latin typeface="+mn-lt"/>
              </a:rPr>
              <a:t>11 §)</a:t>
            </a:r>
          </a:p>
          <a:p>
            <a:pPr marL="0" indent="0">
              <a:buNone/>
            </a:pPr>
            <a:endParaRPr lang="sv-SE" altLang="sv-SE" sz="1100" b="0" dirty="0" smtClean="0">
              <a:solidFill>
                <a:schemeClr val="tx1">
                  <a:lumMod val="75000"/>
                  <a:lumOff val="25000"/>
                </a:schemeClr>
              </a:solidFill>
              <a:latin typeface="+mn-lt"/>
            </a:endParaRPr>
          </a:p>
          <a:p>
            <a:pPr marL="0" indent="0">
              <a:buNone/>
            </a:pPr>
            <a:r>
              <a:rPr lang="sv-SE" altLang="sv-SE" sz="1100" b="0" dirty="0" smtClean="0">
                <a:solidFill>
                  <a:schemeClr val="tx1">
                    <a:lumMod val="75000"/>
                    <a:lumOff val="25000"/>
                  </a:schemeClr>
                </a:solidFill>
                <a:latin typeface="+mn-lt"/>
              </a:rPr>
              <a:t>Förvaltningsmyndigheter får bestämma särskilda tider och särskild plats för att ta emot besök av enskilda som språken, samt ha särskilda telefontider (12 §).</a:t>
            </a:r>
            <a:endParaRPr lang="sv-SE" altLang="sv-SE" sz="1100" b="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strike="sngStrike" kern="1200" baseline="0" dirty="0" smtClean="0">
              <a:solidFill>
                <a:srgbClr val="FF0000"/>
              </a:solidFill>
              <a:latin typeface="+mn-lt"/>
              <a:cs typeface="Arial" panose="020B0604020202020204" pitchFamily="34" charset="0"/>
            </a:endParaRPr>
          </a:p>
          <a:p>
            <a:r>
              <a:rPr lang="sv-SE" sz="1100" b="0" i="0" kern="1200" dirty="0" smtClean="0">
                <a:solidFill>
                  <a:schemeClr val="tx1"/>
                </a:solidFill>
                <a:effectLst/>
                <a:latin typeface="+mn-lt"/>
                <a:ea typeface="+mn-ea"/>
                <a:cs typeface="+mn-cs"/>
              </a:rPr>
              <a:t>Förvaltningsområden i Norrbotten:</a:t>
            </a:r>
          </a:p>
          <a:p>
            <a:r>
              <a:rPr lang="sv-SE" sz="1100" b="0" i="0" kern="1200" dirty="0" smtClean="0">
                <a:solidFill>
                  <a:schemeClr val="tx1"/>
                </a:solidFill>
                <a:effectLst/>
                <a:latin typeface="+mn-lt"/>
                <a:ea typeface="+mn-ea"/>
                <a:cs typeface="+mn-cs"/>
              </a:rPr>
              <a:t>Finska: Gällivare Kiruna Kalix Haparanda Pajala Övertorneå Luleå </a:t>
            </a:r>
          </a:p>
          <a:p>
            <a:r>
              <a:rPr lang="sv-SE" sz="1100" b="0" i="0" kern="1200" dirty="0" smtClean="0">
                <a:solidFill>
                  <a:schemeClr val="tx1"/>
                </a:solidFill>
                <a:effectLst/>
                <a:latin typeface="+mn-lt"/>
                <a:ea typeface="+mn-ea"/>
                <a:cs typeface="+mn-cs"/>
              </a:rPr>
              <a:t>Meänkieli: Gällivare Kiruna Kalix Haparanda Pajala Övertorneå Luleå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kern="1200" dirty="0" smtClean="0">
                <a:solidFill>
                  <a:schemeClr val="tx1"/>
                </a:solidFill>
                <a:effectLst/>
                <a:latin typeface="+mn-lt"/>
                <a:ea typeface="+mn-ea"/>
                <a:cs typeface="+mn-cs"/>
              </a:rPr>
              <a:t>Samiska: Gällivare Kiruna Arjeplog Arvidsjaur Jokkmokk </a:t>
            </a:r>
            <a:r>
              <a:rPr lang="sv-SE" sz="1100" b="0" i="0" kern="1200" dirty="0" smtClean="0">
                <a:solidFill>
                  <a:schemeClr val="tx1"/>
                </a:solidFill>
                <a:effectLst/>
                <a:latin typeface="+mn-lt"/>
                <a:ea typeface="+mn-ea"/>
                <a:cs typeface="+mn-cs"/>
              </a:rPr>
              <a:t>Luleå</a:t>
            </a:r>
            <a:endParaRPr lang="sv-SE" sz="11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B0CB7F7-2DE7-442F-B621-87F2D8E04FE8}" type="slidenum">
              <a:rPr lang="sv-SE" smtClean="0"/>
              <a:t>10</a:t>
            </a:fld>
            <a:endParaRPr lang="sv-SE"/>
          </a:p>
        </p:txBody>
      </p:sp>
    </p:spTree>
    <p:extLst>
      <p:ext uri="{BB962C8B-B14F-4D97-AF65-F5344CB8AC3E}">
        <p14:creationId xmlns:p14="http://schemas.microsoft.com/office/powerpoint/2010/main" val="4210053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för mall">
    <p:spTree>
      <p:nvGrpSpPr>
        <p:cNvPr id="1" name=""/>
        <p:cNvGrpSpPr/>
        <p:nvPr/>
      </p:nvGrpSpPr>
      <p:grpSpPr>
        <a:xfrm>
          <a:off x="0" y="0"/>
          <a:ext cx="0" cy="0"/>
          <a:chOff x="0" y="0"/>
          <a:chExt cx="0" cy="0"/>
        </a:xfrm>
      </p:grpSpPr>
      <p:sp>
        <p:nvSpPr>
          <p:cNvPr id="4" name="Platshållare för text 12"/>
          <p:cNvSpPr txBox="1">
            <a:spLocks/>
          </p:cNvSpPr>
          <p:nvPr userDrawn="1"/>
        </p:nvSpPr>
        <p:spPr>
          <a:xfrm>
            <a:off x="1046759" y="1884385"/>
            <a:ext cx="3551646" cy="1027480"/>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None/>
            </a:pPr>
            <a:r>
              <a:rPr lang="sv-SE" sz="1400" b="1" kern="0" dirty="0" smtClean="0">
                <a:solidFill>
                  <a:srgbClr val="155697"/>
                </a:solidFill>
              </a:rPr>
              <a:t>Skapa ny sida</a:t>
            </a:r>
          </a:p>
          <a:p>
            <a:pPr marL="285750" indent="-285750">
              <a:spcBef>
                <a:spcPts val="160"/>
              </a:spcBef>
            </a:pPr>
            <a:r>
              <a:rPr lang="sv-SE" sz="1200" b="0" u="none" kern="0" dirty="0" smtClean="0"/>
              <a:t>I menyn </a:t>
            </a:r>
            <a:r>
              <a:rPr lang="sv-SE" sz="1200" b="1" u="none" kern="0" dirty="0" smtClean="0"/>
              <a:t>Start</a:t>
            </a:r>
            <a:r>
              <a:rPr lang="sv-SE" sz="1200" b="1" u="none" kern="0" baseline="0" dirty="0" smtClean="0"/>
              <a:t> </a:t>
            </a:r>
            <a:r>
              <a:rPr lang="sv-SE" sz="1200" b="0" u="none" kern="0" baseline="0" dirty="0" smtClean="0"/>
              <a:t>hittar du</a:t>
            </a:r>
            <a:r>
              <a:rPr lang="sv-SE" sz="1200" b="1" u="none" kern="0" baseline="0" dirty="0" smtClean="0"/>
              <a:t> </a:t>
            </a:r>
            <a:r>
              <a:rPr lang="sv-SE" sz="1200" b="0" i="1" u="none" kern="0" baseline="0" dirty="0" smtClean="0"/>
              <a:t>Ny bild</a:t>
            </a:r>
            <a:r>
              <a:rPr lang="sv-SE" sz="1200" b="0" u="none" kern="0" baseline="0" dirty="0" smtClean="0"/>
              <a:t>.</a:t>
            </a:r>
            <a:r>
              <a:rPr lang="sv-SE" sz="1200" b="0" u="none" kern="0" dirty="0" smtClean="0"/>
              <a:t> </a:t>
            </a:r>
          </a:p>
          <a:p>
            <a:pPr marL="285750" indent="-285750">
              <a:spcBef>
                <a:spcPts val="160"/>
              </a:spcBef>
            </a:pPr>
            <a:r>
              <a:rPr lang="sv-SE" sz="1200" i="0" u="none" kern="0" dirty="0" smtClean="0"/>
              <a:t>Klicka på pilen</a:t>
            </a:r>
            <a:r>
              <a:rPr lang="sv-SE" sz="1200" i="0" u="none" kern="0" baseline="0" dirty="0" smtClean="0"/>
              <a:t> och välj den </a:t>
            </a:r>
            <a:r>
              <a:rPr lang="sv-SE" sz="1200" i="0" u="none" kern="0" baseline="0" dirty="0" err="1" smtClean="0"/>
              <a:t>sidmall</a:t>
            </a:r>
            <a:r>
              <a:rPr lang="sv-SE" sz="1200" i="0" u="none" kern="0" baseline="0" dirty="0" smtClean="0"/>
              <a:t> du behöver.</a:t>
            </a:r>
            <a:endParaRPr lang="sv-SE" sz="1400" i="0" u="none" kern="0" baseline="0" dirty="0" smtClean="0"/>
          </a:p>
          <a:p>
            <a:endParaRPr lang="sv-SE" sz="1400" i="0" u="none" kern="0" baseline="0" dirty="0" smtClean="0"/>
          </a:p>
          <a:p>
            <a:endParaRPr lang="sv-SE" sz="1400" i="0" u="none" kern="0" baseline="0" dirty="0" smtClean="0"/>
          </a:p>
          <a:p>
            <a:endParaRPr lang="sv-SE" sz="1400" i="0" u="none" kern="0" baseline="0" dirty="0" smtClean="0"/>
          </a:p>
          <a:p>
            <a:pPr marL="228600" marR="0" indent="-228600" algn="l" defTabSz="762000" rtl="0" eaLnBrk="1" fontAlgn="base" latinLnBrk="0" hangingPunct="1">
              <a:lnSpc>
                <a:spcPct val="100000"/>
              </a:lnSpc>
              <a:spcBef>
                <a:spcPts val="160"/>
              </a:spcBef>
              <a:spcAft>
                <a:spcPct val="0"/>
              </a:spcAft>
              <a:buClr>
                <a:schemeClr val="tx2"/>
              </a:buClr>
              <a:buSzTx/>
              <a:buFont typeface="+mj-lt"/>
              <a:buAutoNum type="arabicPeriod"/>
              <a:tabLst/>
              <a:defRPr/>
            </a:pPr>
            <a:endParaRPr lang="sv-SE" sz="1200" kern="0" dirty="0" smtClean="0"/>
          </a:p>
          <a:p>
            <a:pPr marL="0" indent="0">
              <a:buNone/>
            </a:pPr>
            <a:endParaRPr lang="sv-SE" sz="1200" kern="0" dirty="0" smtClean="0"/>
          </a:p>
          <a:p>
            <a:pPr marL="0" indent="0">
              <a:buNone/>
            </a:pPr>
            <a:endParaRPr lang="sv-SE" sz="1200" kern="0" dirty="0" smtClean="0"/>
          </a:p>
          <a:p>
            <a:pPr marL="0" indent="0">
              <a:buNone/>
            </a:pPr>
            <a:endParaRPr lang="sv-SE" sz="1200" kern="0" dirty="0" smtClean="0"/>
          </a:p>
          <a:p>
            <a:pPr marL="0" indent="0">
              <a:buNone/>
            </a:pPr>
            <a:endParaRPr lang="sv-SE" sz="1200" kern="0" dirty="0"/>
          </a:p>
          <a:p>
            <a:endParaRPr lang="sv-SE" sz="1400" kern="0" dirty="0" smtClean="0"/>
          </a:p>
        </p:txBody>
      </p:sp>
      <p:sp>
        <p:nvSpPr>
          <p:cNvPr id="5" name="Rubrik 8"/>
          <p:cNvSpPr txBox="1">
            <a:spLocks/>
          </p:cNvSpPr>
          <p:nvPr userDrawn="1"/>
        </p:nvSpPr>
        <p:spPr>
          <a:xfrm>
            <a:off x="1034250" y="581288"/>
            <a:ext cx="5619750" cy="465534"/>
          </a:xfrm>
          <a:prstGeom prst="rect">
            <a:avLst/>
          </a:prstGeom>
        </p:spPr>
        <p:txBody>
          <a:bodyPr/>
          <a:lstStyle>
            <a:lvl1pPr algn="l" defTabSz="762000" rtl="0" eaLnBrk="1" fontAlgn="base" hangingPunct="1">
              <a:spcBef>
                <a:spcPct val="0"/>
              </a:spcBef>
              <a:spcAft>
                <a:spcPct val="0"/>
              </a:spcAft>
              <a:defRPr sz="2800" b="1">
                <a:solidFill>
                  <a:srgbClr val="0070C0"/>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smtClean="0"/>
              <a:t>Våra nya mallar</a:t>
            </a:r>
            <a:endParaRPr lang="sv-SE" kern="0" dirty="0"/>
          </a:p>
        </p:txBody>
      </p:sp>
      <p:grpSp>
        <p:nvGrpSpPr>
          <p:cNvPr id="17" name="Grupp 16"/>
          <p:cNvGrpSpPr/>
          <p:nvPr userDrawn="1"/>
        </p:nvGrpSpPr>
        <p:grpSpPr>
          <a:xfrm>
            <a:off x="1153326" y="2947015"/>
            <a:ext cx="1761936" cy="992330"/>
            <a:chOff x="1545535" y="1656085"/>
            <a:chExt cx="1990725" cy="108585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535" y="1656085"/>
              <a:ext cx="1990725" cy="1085850"/>
            </a:xfrm>
            <a:prstGeom prst="rect">
              <a:avLst/>
            </a:prstGeom>
            <a:ln>
              <a:solidFill>
                <a:schemeClr val="tx1"/>
              </a:solidFill>
            </a:ln>
          </p:spPr>
        </p:pic>
        <p:sp>
          <p:nvSpPr>
            <p:cNvPr id="2" name="Ellips 1"/>
            <p:cNvSpPr/>
            <p:nvPr userDrawn="1"/>
          </p:nvSpPr>
          <p:spPr bwMode="auto">
            <a:xfrm>
              <a:off x="2647464" y="2404704"/>
              <a:ext cx="152380" cy="152380"/>
            </a:xfrm>
            <a:prstGeom prst="ellipse">
              <a:avLst/>
            </a:prstGeom>
            <a:no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solidFill>
                  <a:schemeClr val="tx1"/>
                </a:solidFill>
                <a:effectLst/>
                <a:latin typeface="Arial" charset="0"/>
              </a:endParaRPr>
            </a:p>
          </p:txBody>
        </p:sp>
      </p:grpSp>
      <p:grpSp>
        <p:nvGrpSpPr>
          <p:cNvPr id="49" name="Grupp 48"/>
          <p:cNvGrpSpPr/>
          <p:nvPr userDrawn="1"/>
        </p:nvGrpSpPr>
        <p:grpSpPr>
          <a:xfrm>
            <a:off x="4584348" y="2911864"/>
            <a:ext cx="1761936" cy="999291"/>
            <a:chOff x="1563890" y="3912629"/>
            <a:chExt cx="1990725" cy="1085850"/>
          </a:xfrm>
        </p:grpSpPr>
        <p:pic>
          <p:nvPicPr>
            <p:cNvPr id="30" name="Bildobjekt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3890" y="3912629"/>
              <a:ext cx="1990725" cy="1085850"/>
            </a:xfrm>
            <a:prstGeom prst="rect">
              <a:avLst/>
            </a:prstGeom>
            <a:ln>
              <a:solidFill>
                <a:schemeClr val="tx1"/>
              </a:solidFill>
            </a:ln>
          </p:spPr>
        </p:pic>
        <p:sp>
          <p:nvSpPr>
            <p:cNvPr id="44" name="Rektangel 43"/>
            <p:cNvSpPr/>
            <p:nvPr userDrawn="1"/>
          </p:nvSpPr>
          <p:spPr bwMode="auto">
            <a:xfrm>
              <a:off x="2802016" y="4183582"/>
              <a:ext cx="736413" cy="215328"/>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noFill/>
                <a:effectLst/>
                <a:latin typeface="Arial" charset="0"/>
              </a:endParaRPr>
            </a:p>
          </p:txBody>
        </p:sp>
      </p:grpSp>
      <p:sp>
        <p:nvSpPr>
          <p:cNvPr id="15" name="Rektangel 14"/>
          <p:cNvSpPr/>
          <p:nvPr userDrawn="1"/>
        </p:nvSpPr>
        <p:spPr>
          <a:xfrm>
            <a:off x="4501299" y="1884384"/>
            <a:ext cx="4572000" cy="913070"/>
          </a:xfrm>
          <a:prstGeom prst="rect">
            <a:avLst/>
          </a:prstGeom>
        </p:spPr>
        <p:txBody>
          <a:bodyPr>
            <a:spAutoFit/>
          </a:bodyPr>
          <a:lstStyle/>
          <a:p>
            <a:pPr marL="0" indent="0">
              <a:buNone/>
            </a:pPr>
            <a:r>
              <a:rPr lang="sv-SE" sz="1400" b="1" kern="0" dirty="0" smtClean="0">
                <a:solidFill>
                  <a:srgbClr val="155697"/>
                </a:solidFill>
              </a:rPr>
              <a:t>Ändra mall på en befintlig sida</a:t>
            </a:r>
          </a:p>
          <a:p>
            <a:pPr marL="171450" indent="-171450">
              <a:spcBef>
                <a:spcPts val="160"/>
              </a:spcBef>
              <a:buFont typeface="Arial" panose="020B0604020202020204" pitchFamily="34" charset="0"/>
              <a:buChar char="•"/>
            </a:pPr>
            <a:r>
              <a:rPr lang="sv-SE" sz="1200" b="0" u="none" kern="0" dirty="0" smtClean="0"/>
              <a:t>Markera den sida i presentationen som du </a:t>
            </a:r>
            <a:br>
              <a:rPr lang="sv-SE" sz="1200" b="0" u="none" kern="0" dirty="0" smtClean="0"/>
            </a:br>
            <a:r>
              <a:rPr lang="sv-SE" sz="1200" b="0" u="none" kern="0" dirty="0" smtClean="0"/>
              <a:t>vill byta </a:t>
            </a:r>
            <a:r>
              <a:rPr lang="sv-SE" sz="1200" b="0" u="none" kern="0" dirty="0" err="1" smtClean="0"/>
              <a:t>sidmall</a:t>
            </a:r>
            <a:r>
              <a:rPr lang="sv-SE" sz="1200" b="0" u="none" kern="0" dirty="0" smtClean="0"/>
              <a:t> på. </a:t>
            </a:r>
          </a:p>
          <a:p>
            <a:pPr marL="171450" marR="0" indent="-171450" algn="l" defTabSz="762000" rtl="0" eaLnBrk="1" fontAlgn="base" latinLnBrk="0" hangingPunct="1">
              <a:lnSpc>
                <a:spcPct val="100000"/>
              </a:lnSpc>
              <a:spcBef>
                <a:spcPts val="160"/>
              </a:spcBef>
              <a:spcAft>
                <a:spcPct val="0"/>
              </a:spcAft>
              <a:buClr>
                <a:schemeClr val="tx2"/>
              </a:buClr>
              <a:buSzTx/>
              <a:buFont typeface="Arial" panose="020B0604020202020204" pitchFamily="34" charset="0"/>
              <a:buChar char="•"/>
              <a:tabLst/>
              <a:defRPr/>
            </a:pPr>
            <a:r>
              <a:rPr lang="sv-SE" sz="1200" b="0" u="none" kern="0" dirty="0" smtClean="0"/>
              <a:t>Gå</a:t>
            </a:r>
            <a:r>
              <a:rPr lang="sv-SE" sz="1200" b="0" u="none" kern="0" baseline="0" dirty="0" smtClean="0"/>
              <a:t> upp till menyn </a:t>
            </a:r>
            <a:r>
              <a:rPr lang="sv-SE" sz="1200" b="1" u="none" kern="0" dirty="0" smtClean="0"/>
              <a:t>Start</a:t>
            </a:r>
            <a:r>
              <a:rPr lang="sv-SE" sz="1200" b="1" u="none" kern="0" baseline="0" dirty="0" smtClean="0"/>
              <a:t> </a:t>
            </a:r>
            <a:r>
              <a:rPr lang="sv-SE" sz="1200" b="0" u="none" kern="0" baseline="0" dirty="0" smtClean="0"/>
              <a:t>och välj</a:t>
            </a:r>
            <a:r>
              <a:rPr lang="sv-SE" sz="1200" b="1" u="none" kern="0" baseline="0" dirty="0" smtClean="0"/>
              <a:t> </a:t>
            </a:r>
            <a:r>
              <a:rPr lang="sv-SE" sz="1200" b="0" i="1" u="none" kern="0" baseline="0" dirty="0" smtClean="0"/>
              <a:t>Layout</a:t>
            </a:r>
            <a:r>
              <a:rPr lang="sv-SE" sz="1200" b="0" u="none" kern="0" baseline="0" dirty="0" smtClean="0"/>
              <a:t>.</a:t>
            </a:r>
            <a:r>
              <a:rPr lang="sv-SE" sz="1200" b="0" u="none" kern="0" dirty="0" smtClean="0"/>
              <a:t> </a:t>
            </a:r>
          </a:p>
        </p:txBody>
      </p:sp>
      <p:sp>
        <p:nvSpPr>
          <p:cNvPr id="11" name="Platshållare för text 12"/>
          <p:cNvSpPr txBox="1">
            <a:spLocks/>
          </p:cNvSpPr>
          <p:nvPr userDrawn="1"/>
        </p:nvSpPr>
        <p:spPr>
          <a:xfrm>
            <a:off x="1051491" y="1139021"/>
            <a:ext cx="6419585" cy="691441"/>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spcBef>
                <a:spcPts val="160"/>
              </a:spcBef>
              <a:buNone/>
            </a:pPr>
            <a:r>
              <a:rPr lang="sv-SE" sz="1200" b="1" i="0" u="none" kern="0" baseline="0" dirty="0" smtClean="0"/>
              <a:t>Det finns två gemensamma powerpointmallar för organisationen, en blå och en vit. Du hittar båda i VIS. Avsändaren är Region Norrbotten, oavsett vilken division vi tillhör. Använd de befintliga sidmallarna (layout) så långt det är möjligt.</a:t>
            </a:r>
            <a:endParaRPr lang="sv-SE" sz="1400" i="0" u="none" kern="0" baseline="0" dirty="0" smtClean="0"/>
          </a:p>
        </p:txBody>
      </p:sp>
    </p:spTree>
    <p:extLst>
      <p:ext uri="{BB962C8B-B14F-4D97-AF65-F5344CB8AC3E}">
        <p14:creationId xmlns:p14="http://schemas.microsoft.com/office/powerpoint/2010/main" val="38518529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Helbild ">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24041325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Helbild med text ovanpå">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smtClean="0"/>
              <a:t>Klicka på ikonen för att lägga till en bild</a:t>
            </a:r>
            <a:endParaRPr lang="sv-SE" dirty="0"/>
          </a:p>
        </p:txBody>
      </p:sp>
      <p:sp>
        <p:nvSpPr>
          <p:cNvPr id="2" name="Rubrik 1"/>
          <p:cNvSpPr>
            <a:spLocks noGrp="1"/>
          </p:cNvSpPr>
          <p:nvPr>
            <p:ph type="title"/>
          </p:nvPr>
        </p:nvSpPr>
        <p:spPr>
          <a:xfrm>
            <a:off x="762001" y="734616"/>
            <a:ext cx="3590925" cy="2065734"/>
          </a:xfrm>
          <a:prstGeom prst="rect">
            <a:avLst/>
          </a:prstGeom>
        </p:spPr>
        <p:txBody>
          <a:bodyPr/>
          <a:lstStyle>
            <a:lvl1pPr>
              <a:lnSpc>
                <a:spcPct val="110000"/>
              </a:lnSpc>
              <a:defRPr sz="2400" b="1">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963683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084333"/>
            <a:ext cx="6497905" cy="1011503"/>
          </a:xfrm>
          <a:prstGeom prst="rect">
            <a:avLst/>
          </a:prstGeom>
        </p:spPr>
        <p:txBody>
          <a:bodyPr anchor="b"/>
          <a:lstStyle>
            <a:lvl1pPr algn="ctr">
              <a:defRPr sz="3200" b="1">
                <a:solidFill>
                  <a:srgbClr val="0070C0"/>
                </a:solidFill>
              </a:defRPr>
            </a:lvl1pPr>
          </a:lstStyle>
          <a:p>
            <a:r>
              <a:rPr lang="sv-SE" smtClean="0"/>
              <a:t>Klicka här för att ändra format</a:t>
            </a:r>
            <a:endParaRPr lang="sv-SE" dirty="0"/>
          </a:p>
        </p:txBody>
      </p:sp>
      <p:sp>
        <p:nvSpPr>
          <p:cNvPr id="8" name="Platshållare för text 12"/>
          <p:cNvSpPr>
            <a:spLocks noGrp="1"/>
          </p:cNvSpPr>
          <p:nvPr>
            <p:ph type="body" sz="quarter" idx="14"/>
          </p:nvPr>
        </p:nvSpPr>
        <p:spPr>
          <a:xfrm>
            <a:off x="1319002" y="2127489"/>
            <a:ext cx="6505997" cy="688539"/>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smtClean="0"/>
              <a:t>Klicka här för att ändra format på bakgrundstexten</a:t>
            </a:r>
          </a:p>
        </p:txBody>
      </p:sp>
    </p:spTree>
    <p:extLst>
      <p:ext uri="{BB962C8B-B14F-4D97-AF65-F5344CB8AC3E}">
        <p14:creationId xmlns:p14="http://schemas.microsoft.com/office/powerpoint/2010/main" val="2293923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smtClean="0"/>
              <a:t>Klicka här för att ändra format</a:t>
            </a:r>
            <a:endParaRPr lang="sv-SE" dirty="0"/>
          </a:p>
        </p:txBody>
      </p:sp>
      <p:sp>
        <p:nvSpPr>
          <p:cNvPr id="16" name="Platshållare för innehåll 2"/>
          <p:cNvSpPr>
            <a:spLocks noGrp="1"/>
          </p:cNvSpPr>
          <p:nvPr>
            <p:ph sz="half" idx="1"/>
          </p:nvPr>
        </p:nvSpPr>
        <p:spPr>
          <a:xfrm>
            <a:off x="1592722" y="1314953"/>
            <a:ext cx="5978096" cy="3033209"/>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1244556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1"/>
            <a:ext cx="6917266" cy="3992562"/>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2736789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gur och bildtext">
    <p:spTree>
      <p:nvGrpSpPr>
        <p:cNvPr id="1" name=""/>
        <p:cNvGrpSpPr/>
        <p:nvPr/>
      </p:nvGrpSpPr>
      <p:grpSpPr>
        <a:xfrm>
          <a:off x="0" y="0"/>
          <a:ext cx="0" cy="0"/>
          <a:chOff x="0" y="0"/>
          <a:chExt cx="0" cy="0"/>
        </a:xfrm>
      </p:grpSpPr>
      <p:sp>
        <p:nvSpPr>
          <p:cNvPr id="11" name="Rubrik 8"/>
          <p:cNvSpPr>
            <a:spLocks noGrp="1"/>
          </p:cNvSpPr>
          <p:nvPr>
            <p:ph type="title"/>
          </p:nvPr>
        </p:nvSpPr>
        <p:spPr>
          <a:xfrm>
            <a:off x="5494493" y="439043"/>
            <a:ext cx="3197701" cy="607580"/>
          </a:xfrm>
          <a:prstGeom prst="rect">
            <a:avLst/>
          </a:prstGeom>
        </p:spPr>
        <p:txBody>
          <a:bodyPr anchor="b" anchorCtr="0"/>
          <a:lstStyle>
            <a:lvl1pPr>
              <a:defRPr sz="2000" b="1" baseline="0">
                <a:solidFill>
                  <a:srgbClr val="0070C0"/>
                </a:solidFill>
              </a:defRPr>
            </a:lvl1pPr>
          </a:lstStyle>
          <a:p>
            <a:r>
              <a:rPr lang="sv-SE" smtClean="0"/>
              <a:t>Klicka här för att ändra format</a:t>
            </a:r>
            <a:endParaRPr lang="sv-SE" dirty="0"/>
          </a:p>
        </p:txBody>
      </p:sp>
      <p:sp>
        <p:nvSpPr>
          <p:cNvPr id="5" name="Platshållare för innehåll 2"/>
          <p:cNvSpPr>
            <a:spLocks noGrp="1"/>
          </p:cNvSpPr>
          <p:nvPr>
            <p:ph sz="half" idx="1"/>
          </p:nvPr>
        </p:nvSpPr>
        <p:spPr>
          <a:xfrm>
            <a:off x="525982" y="465857"/>
            <a:ext cx="4879497" cy="3882306"/>
          </a:xfrm>
          <a:prstGeom prst="rect">
            <a:avLst/>
          </a:prstGeom>
        </p:spPr>
        <p:txBody>
          <a:bodyPr/>
          <a:lstStyle>
            <a:lvl1pPr marL="0" indent="0">
              <a:spcBef>
                <a:spcPts val="800"/>
              </a:spcBef>
              <a:buFont typeface="Arial" panose="020B0604020202020204" pitchFamily="34" charset="0"/>
              <a:buNone/>
              <a:defRPr sz="1600" baseline="0">
                <a:latin typeface="+mn-lt"/>
              </a:defRPr>
            </a:lvl1pPr>
            <a:lvl2pPr marL="536575" indent="0">
              <a:buNone/>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6" name="Platshållare för innehåll 2"/>
          <p:cNvSpPr>
            <a:spLocks noGrp="1"/>
          </p:cNvSpPr>
          <p:nvPr>
            <p:ph sz="half" idx="10"/>
          </p:nvPr>
        </p:nvSpPr>
        <p:spPr>
          <a:xfrm>
            <a:off x="5494492" y="1065563"/>
            <a:ext cx="3212538" cy="3282600"/>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19610136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Foto &amp; Text">
    <p:spTree>
      <p:nvGrpSpPr>
        <p:cNvPr id="1" name=""/>
        <p:cNvGrpSpPr/>
        <p:nvPr/>
      </p:nvGrpSpPr>
      <p:grpSpPr>
        <a:xfrm>
          <a:off x="0" y="0"/>
          <a:ext cx="0" cy="0"/>
          <a:chOff x="0" y="0"/>
          <a:chExt cx="0" cy="0"/>
        </a:xfrm>
      </p:grpSpPr>
      <p:sp>
        <p:nvSpPr>
          <p:cNvPr id="3" name="Rektangel 2"/>
          <p:cNvSpPr/>
          <p:nvPr userDrawn="1"/>
        </p:nvSpPr>
        <p:spPr>
          <a:xfrm>
            <a:off x="495300" y="2585971"/>
            <a:ext cx="2009775" cy="938719"/>
          </a:xfrm>
          <a:prstGeom prst="rect">
            <a:avLst/>
          </a:prstGeom>
        </p:spPr>
        <p:txBody>
          <a:bodyPr wrap="square">
            <a:spAutoFit/>
          </a:bodyPr>
          <a:lstStyle/>
          <a:p>
            <a:pPr algn="l"/>
            <a:r>
              <a:rPr lang="sv-SE" sz="1100" dirty="0" smtClean="0"/>
              <a:t>OBS! Om du behöver justera bilden inom ramen – dubbelklicka på bilden och välj verktyget ”Beskär” som dyker upp i menyn. </a:t>
            </a:r>
          </a:p>
        </p:txBody>
      </p:sp>
      <p:sp>
        <p:nvSpPr>
          <p:cNvPr id="2" name="Rubrik 1"/>
          <p:cNvSpPr>
            <a:spLocks noGrp="1"/>
          </p:cNvSpPr>
          <p:nvPr>
            <p:ph type="title"/>
          </p:nvPr>
        </p:nvSpPr>
        <p:spPr>
          <a:xfrm>
            <a:off x="3238500" y="258945"/>
            <a:ext cx="5295900" cy="825388"/>
          </a:xfrm>
          <a:prstGeom prst="rect">
            <a:avLst/>
          </a:prstGeom>
        </p:spPr>
        <p:txBody>
          <a:bodyPr anchor="ctr"/>
          <a:lstStyle>
            <a:lvl1pPr>
              <a:defRPr sz="2400" b="1">
                <a:solidFill>
                  <a:srgbClr val="0070C0"/>
                </a:solidFill>
              </a:defRPr>
            </a:lvl1pPr>
          </a:lstStyle>
          <a:p>
            <a:r>
              <a:rPr lang="sv-SE" smtClean="0"/>
              <a:t>Klicka här för att ändra format</a:t>
            </a:r>
            <a:endParaRPr lang="sv-SE" dirty="0"/>
          </a:p>
        </p:txBody>
      </p:sp>
      <p:sp>
        <p:nvSpPr>
          <p:cNvPr id="10" name="Platshållare för bild 9"/>
          <p:cNvSpPr>
            <a:spLocks noGrp="1"/>
          </p:cNvSpPr>
          <p:nvPr>
            <p:ph type="pic" sz="quarter" idx="13"/>
          </p:nvPr>
        </p:nvSpPr>
        <p:spPr>
          <a:xfrm>
            <a:off x="0" y="0"/>
            <a:ext cx="2857500" cy="4605868"/>
          </a:xfrm>
          <a:prstGeom prst="rect">
            <a:avLst/>
          </a:prstGeom>
        </p:spPr>
        <p:txBody>
          <a:bodyPr/>
          <a:lstStyle>
            <a:lvl1pPr>
              <a:defRPr/>
            </a:lvl1pPr>
          </a:lstStyle>
          <a:p>
            <a:r>
              <a:rPr lang="sv-SE" smtClean="0"/>
              <a:t>Klicka på ikonen för att lägga till en bild</a:t>
            </a:r>
            <a:endParaRPr lang="sv-SE" dirty="0"/>
          </a:p>
        </p:txBody>
      </p:sp>
      <p:sp>
        <p:nvSpPr>
          <p:cNvPr id="6" name="Platshållare för innehåll 2"/>
          <p:cNvSpPr>
            <a:spLocks noGrp="1"/>
          </p:cNvSpPr>
          <p:nvPr>
            <p:ph sz="half" idx="10"/>
          </p:nvPr>
        </p:nvSpPr>
        <p:spPr>
          <a:xfrm>
            <a:off x="3234389" y="1216319"/>
            <a:ext cx="5300190" cy="3131844"/>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42576912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Jämförelse">
    <p:spTree>
      <p:nvGrpSpPr>
        <p:cNvPr id="1" name=""/>
        <p:cNvGrpSpPr/>
        <p:nvPr/>
      </p:nvGrpSpPr>
      <p:grpSpPr>
        <a:xfrm>
          <a:off x="0" y="0"/>
          <a:ext cx="0" cy="0"/>
          <a:chOff x="0" y="0"/>
          <a:chExt cx="0" cy="0"/>
        </a:xfrm>
      </p:grpSpPr>
      <p:sp>
        <p:nvSpPr>
          <p:cNvPr id="3" name="Title 1"/>
          <p:cNvSpPr>
            <a:spLocks noGrp="1"/>
          </p:cNvSpPr>
          <p:nvPr>
            <p:ph type="title"/>
          </p:nvPr>
        </p:nvSpPr>
        <p:spPr>
          <a:xfrm>
            <a:off x="672448" y="322899"/>
            <a:ext cx="7550022" cy="742660"/>
          </a:xfrm>
          <a:prstGeom prst="rect">
            <a:avLst/>
          </a:prstGeom>
        </p:spPr>
        <p:txBody>
          <a:bodyPr anchor="ctr" anchorCtr="0"/>
          <a:lstStyle>
            <a:lvl1pPr algn="l">
              <a:defRPr sz="2400" b="1">
                <a:solidFill>
                  <a:srgbClr val="0070C0"/>
                </a:solidFill>
              </a:defRPr>
            </a:lvl1pPr>
          </a:lstStyle>
          <a:p>
            <a:r>
              <a:rPr lang="sv-SE" smtClean="0"/>
              <a:t>Klicka här för att ändra format</a:t>
            </a:r>
            <a:endParaRPr lang="sv-SE" dirty="0"/>
          </a:p>
        </p:txBody>
      </p:sp>
      <p:sp>
        <p:nvSpPr>
          <p:cNvPr id="4" name="Content Placeholder 2"/>
          <p:cNvSpPr>
            <a:spLocks noGrp="1"/>
          </p:cNvSpPr>
          <p:nvPr>
            <p:ph sz="half" idx="1"/>
          </p:nvPr>
        </p:nvSpPr>
        <p:spPr>
          <a:xfrm>
            <a:off x="683211" y="1232439"/>
            <a:ext cx="3557174" cy="3094396"/>
          </a:xfrm>
          <a:prstGeom prst="rect">
            <a:avLst/>
          </a:prstGeom>
        </p:spPr>
        <p:txBody>
          <a:bodyPr/>
          <a:lstStyle>
            <a:lvl1pPr>
              <a:lnSpc>
                <a:spcPct val="80000"/>
              </a:lnSpc>
              <a:defRPr/>
            </a:lvl1pPr>
          </a:lstStyle>
          <a:p>
            <a:pPr lvl="0"/>
            <a:r>
              <a:rPr lang="sv-SE" smtClean="0"/>
              <a:t>Klicka här för att ändra format på bakgrundstexten</a:t>
            </a:r>
          </a:p>
        </p:txBody>
      </p:sp>
      <p:cxnSp>
        <p:nvCxnSpPr>
          <p:cNvPr id="11" name="Straight Connector 10"/>
          <p:cNvCxnSpPr/>
          <p:nvPr userDrawn="1"/>
        </p:nvCxnSpPr>
        <p:spPr bwMode="auto">
          <a:xfrm flipH="1">
            <a:off x="4434107" y="1259302"/>
            <a:ext cx="22878" cy="3056770"/>
          </a:xfrm>
          <a:prstGeom prst="line">
            <a:avLst/>
          </a:prstGeom>
          <a:solidFill>
            <a:schemeClr val="bg1"/>
          </a:solidFill>
          <a:ln w="6350" cap="flat" cmpd="sng" algn="ctr">
            <a:solidFill>
              <a:srgbClr val="6A6C63"/>
            </a:solidFill>
            <a:prstDash val="solid"/>
            <a:round/>
            <a:headEnd type="none" w="sm" len="sm"/>
            <a:tailEnd type="none" w="sm" len="sm"/>
          </a:ln>
          <a:effectLst/>
        </p:spPr>
      </p:cxnSp>
      <p:sp>
        <p:nvSpPr>
          <p:cNvPr id="15" name="Content Placeholder 2"/>
          <p:cNvSpPr>
            <a:spLocks noGrp="1"/>
          </p:cNvSpPr>
          <p:nvPr>
            <p:ph sz="half" idx="10"/>
          </p:nvPr>
        </p:nvSpPr>
        <p:spPr>
          <a:xfrm>
            <a:off x="4665297" y="1232439"/>
            <a:ext cx="3557174" cy="3094396"/>
          </a:xfrm>
          <a:prstGeom prst="rect">
            <a:avLst/>
          </a:prstGeom>
        </p:spPr>
        <p:txBody>
          <a:bodyPr/>
          <a:lstStyle>
            <a:lvl1pPr>
              <a:lnSpc>
                <a:spcPct val="80000"/>
              </a:lnSpc>
              <a:defRPr/>
            </a:lvl1pPr>
          </a:lstStyle>
          <a:p>
            <a:pPr lvl="0"/>
            <a:r>
              <a:rPr lang="sv-SE" smtClean="0"/>
              <a:t>Klicka här för att ändra format på bakgrundstexten</a:t>
            </a:r>
          </a:p>
        </p:txBody>
      </p:sp>
    </p:spTree>
    <p:extLst>
      <p:ext uri="{BB962C8B-B14F-4D97-AF65-F5344CB8AC3E}">
        <p14:creationId xmlns:p14="http://schemas.microsoft.com/office/powerpoint/2010/main" val="123931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Jämförelse 2">
    <p:spTree>
      <p:nvGrpSpPr>
        <p:cNvPr id="1" name=""/>
        <p:cNvGrpSpPr/>
        <p:nvPr/>
      </p:nvGrpSpPr>
      <p:grpSpPr>
        <a:xfrm>
          <a:off x="0" y="0"/>
          <a:ext cx="0" cy="0"/>
          <a:chOff x="0" y="0"/>
          <a:chExt cx="0" cy="0"/>
        </a:xfrm>
      </p:grpSpPr>
      <p:sp>
        <p:nvSpPr>
          <p:cNvPr id="3" name="Title 1"/>
          <p:cNvSpPr>
            <a:spLocks noGrp="1"/>
          </p:cNvSpPr>
          <p:nvPr>
            <p:ph type="title"/>
          </p:nvPr>
        </p:nvSpPr>
        <p:spPr>
          <a:xfrm>
            <a:off x="672448" y="247552"/>
            <a:ext cx="7560784" cy="774953"/>
          </a:xfrm>
          <a:prstGeom prst="rect">
            <a:avLst/>
          </a:prstGeom>
        </p:spPr>
        <p:txBody>
          <a:bodyPr anchor="ctr" anchorCtr="0"/>
          <a:lstStyle>
            <a:lvl1pPr marL="0" indent="0" algn="l">
              <a:buFontTx/>
              <a:buNone/>
              <a:defRPr sz="2400" b="1">
                <a:solidFill>
                  <a:srgbClr val="0070C0"/>
                </a:solidFill>
              </a:defRPr>
            </a:lvl1pPr>
          </a:lstStyle>
          <a:p>
            <a:r>
              <a:rPr lang="sv-SE" smtClean="0"/>
              <a:t>Klicka här för att ändra format</a:t>
            </a:r>
            <a:endParaRPr lang="sv-SE" dirty="0"/>
          </a:p>
        </p:txBody>
      </p:sp>
      <p:sp>
        <p:nvSpPr>
          <p:cNvPr id="4" name="Content Placeholder 2"/>
          <p:cNvSpPr>
            <a:spLocks noGrp="1"/>
          </p:cNvSpPr>
          <p:nvPr>
            <p:ph sz="half" idx="1"/>
          </p:nvPr>
        </p:nvSpPr>
        <p:spPr>
          <a:xfrm>
            <a:off x="683210" y="1647196"/>
            <a:ext cx="3664797" cy="2699453"/>
          </a:xfrm>
          <a:prstGeom prst="rect">
            <a:avLst/>
          </a:prstGeom>
        </p:spPr>
        <p:txBody>
          <a:bodyPr/>
          <a:lstStyle>
            <a:lvl1pPr>
              <a:lnSpc>
                <a:spcPct val="80000"/>
              </a:lnSpc>
              <a:defRPr/>
            </a:lvl1pPr>
          </a:lstStyle>
          <a:p>
            <a:pPr lvl="0"/>
            <a:r>
              <a:rPr lang="sv-SE" smtClean="0"/>
              <a:t>Klicka här för att ändra format på bakgrundstexten</a:t>
            </a:r>
          </a:p>
        </p:txBody>
      </p:sp>
      <p:sp>
        <p:nvSpPr>
          <p:cNvPr id="5" name="Text Placeholder 2"/>
          <p:cNvSpPr>
            <a:spLocks noGrp="1"/>
          </p:cNvSpPr>
          <p:nvPr>
            <p:ph type="body" idx="11"/>
          </p:nvPr>
        </p:nvSpPr>
        <p:spPr>
          <a:xfrm>
            <a:off x="669464" y="1043308"/>
            <a:ext cx="3702264" cy="481012"/>
          </a:xfrm>
          <a:prstGeom prst="rect">
            <a:avLst/>
          </a:prstGeom>
        </p:spPr>
        <p:txBody>
          <a:bodyPr anchor="ctr" anchorCtr="0"/>
          <a:lstStyle>
            <a:lvl1pPr marL="0" indent="0">
              <a:buNone/>
              <a:defRPr b="1"/>
            </a:lvl1pPr>
          </a:lstStyle>
          <a:p>
            <a:pPr lvl="0"/>
            <a:r>
              <a:rPr lang="sv-SE" smtClean="0"/>
              <a:t>Klicka här för att ändra format på bakgrundstexten</a:t>
            </a:r>
          </a:p>
        </p:txBody>
      </p:sp>
      <p:sp>
        <p:nvSpPr>
          <p:cNvPr id="7" name="Content Placeholder 2"/>
          <p:cNvSpPr>
            <a:spLocks noGrp="1"/>
          </p:cNvSpPr>
          <p:nvPr>
            <p:ph sz="half" idx="12"/>
          </p:nvPr>
        </p:nvSpPr>
        <p:spPr>
          <a:xfrm>
            <a:off x="4555069" y="1648910"/>
            <a:ext cx="3690650" cy="2699253"/>
          </a:xfrm>
          <a:prstGeom prst="rect">
            <a:avLst/>
          </a:prstGeom>
        </p:spPr>
        <p:txBody>
          <a:bodyPr/>
          <a:lstStyle>
            <a:lvl1pPr>
              <a:lnSpc>
                <a:spcPct val="80000"/>
              </a:lnSpc>
              <a:defRPr/>
            </a:lvl1pPr>
          </a:lstStyle>
          <a:p>
            <a:pPr lvl="0"/>
            <a:r>
              <a:rPr lang="sv-SE" smtClean="0"/>
              <a:t>Klicka här för att ändra format på bakgrundstexten</a:t>
            </a:r>
          </a:p>
        </p:txBody>
      </p:sp>
      <p:sp>
        <p:nvSpPr>
          <p:cNvPr id="8" name="Text Placeholder 2"/>
          <p:cNvSpPr>
            <a:spLocks noGrp="1"/>
          </p:cNvSpPr>
          <p:nvPr>
            <p:ph type="body" idx="13"/>
          </p:nvPr>
        </p:nvSpPr>
        <p:spPr>
          <a:xfrm>
            <a:off x="4564979" y="1045022"/>
            <a:ext cx="3680739" cy="481012"/>
          </a:xfrm>
          <a:prstGeom prst="rect">
            <a:avLst/>
          </a:prstGeom>
        </p:spPr>
        <p:txBody>
          <a:bodyPr anchor="ctr" anchorCtr="0"/>
          <a:lstStyle>
            <a:lvl1pPr marL="0" indent="0">
              <a:buNone/>
              <a:defRPr b="1"/>
            </a:lvl1pPr>
          </a:lstStyle>
          <a:p>
            <a:pPr lvl="0"/>
            <a:r>
              <a:rPr lang="sv-SE" smtClean="0"/>
              <a:t>Klicka här för att ändra format på bakgrundstexten</a:t>
            </a:r>
          </a:p>
        </p:txBody>
      </p:sp>
      <p:cxnSp>
        <p:nvCxnSpPr>
          <p:cNvPr id="9" name="Rak 8"/>
          <p:cNvCxnSpPr/>
          <p:nvPr userDrawn="1"/>
        </p:nvCxnSpPr>
        <p:spPr bwMode="auto">
          <a:xfrm>
            <a:off x="677333"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cxnSp>
        <p:nvCxnSpPr>
          <p:cNvPr id="11" name="Rak 10"/>
          <p:cNvCxnSpPr/>
          <p:nvPr userDrawn="1"/>
        </p:nvCxnSpPr>
        <p:spPr bwMode="auto">
          <a:xfrm>
            <a:off x="4555068"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96424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35366"/>
            <a:ext cx="5486400" cy="603250"/>
          </a:xfrm>
          <a:prstGeom prst="rect">
            <a:avLst/>
          </a:prstGeom>
        </p:spPr>
        <p:txBody>
          <a:bodyPr anchor="t" anchorCtr="0"/>
          <a:lstStyle>
            <a:lvl1pPr marL="0" indent="0">
              <a:lnSpc>
                <a:spcPct val="110000"/>
              </a:lnSpc>
              <a:buNone/>
              <a:defRPr/>
            </a:lvl1pPr>
          </a:lstStyle>
          <a:p>
            <a:pPr lvl="0"/>
            <a:r>
              <a:rPr lang="sv-SE" smtClean="0"/>
              <a:t>Klicka här för att ändra format på bakgrundstexten</a:t>
            </a:r>
          </a:p>
        </p:txBody>
      </p:sp>
      <p:sp>
        <p:nvSpPr>
          <p:cNvPr id="5" name="Title 1"/>
          <p:cNvSpPr>
            <a:spLocks noGrp="1"/>
          </p:cNvSpPr>
          <p:nvPr>
            <p:ph type="title"/>
          </p:nvPr>
        </p:nvSpPr>
        <p:spPr>
          <a:xfrm>
            <a:off x="1792288" y="3306737"/>
            <a:ext cx="5486400" cy="425450"/>
          </a:xfrm>
          <a:prstGeom prst="rect">
            <a:avLst/>
          </a:prstGeom>
        </p:spPr>
        <p:txBody>
          <a:bodyPr anchor="b" anchorCtr="0"/>
          <a:lstStyle>
            <a:lvl1pPr>
              <a:defRPr sz="1600" b="1"/>
            </a:lvl1pPr>
          </a:lstStyle>
          <a:p>
            <a:r>
              <a:rPr lang="sv-SE" smtClean="0"/>
              <a:t>Klicka här för att ändra format</a:t>
            </a:r>
            <a:endParaRPr lang="sv-SE" dirty="0"/>
          </a:p>
        </p:txBody>
      </p:sp>
      <p:sp>
        <p:nvSpPr>
          <p:cNvPr id="6" name="Content Placeholder 2"/>
          <p:cNvSpPr>
            <a:spLocks noGrp="1"/>
          </p:cNvSpPr>
          <p:nvPr>
            <p:ph sz="half" idx="1"/>
          </p:nvPr>
        </p:nvSpPr>
        <p:spPr>
          <a:xfrm>
            <a:off x="1809276" y="330198"/>
            <a:ext cx="5455123" cy="2929834"/>
          </a:xfrm>
          <a:prstGeom prst="rect">
            <a:avLst/>
          </a:prstGeom>
        </p:spPr>
        <p:txBody>
          <a:bodyPr/>
          <a:lstStyle>
            <a:lvl1pPr>
              <a:lnSpc>
                <a:spcPct val="80000"/>
              </a:lnSpc>
              <a:defRPr/>
            </a:lvl1pPr>
          </a:lstStyle>
          <a:p>
            <a:pPr lvl="0"/>
            <a:r>
              <a:rPr lang="sv-SE" smtClean="0"/>
              <a:t>Klicka här för att ändra format på bakgrundstexten</a:t>
            </a:r>
          </a:p>
        </p:txBody>
      </p:sp>
    </p:spTree>
    <p:extLst>
      <p:ext uri="{BB962C8B-B14F-4D97-AF65-F5344CB8AC3E}">
        <p14:creationId xmlns:p14="http://schemas.microsoft.com/office/powerpoint/2010/main" val="196198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388" y="4731544"/>
            <a:ext cx="2087562" cy="270272"/>
          </a:xfrm>
          <a:prstGeom prst="rect">
            <a:avLst/>
          </a:prstGeom>
          <a:noFill/>
          <a:ln w="9525">
            <a:noFill/>
            <a:miter lim="800000"/>
            <a:headEnd/>
            <a:tailEnd/>
          </a:ln>
          <a:effectLst/>
        </p:spPr>
        <p:txBody>
          <a:bodyPr wrap="none" lIns="92075" tIns="46038" rIns="92075" bIns="46038" anchor="ctr"/>
          <a:lstStyle/>
          <a:p>
            <a:pPr defTabSz="762000" eaLnBrk="0" fontAlgn="base" hangingPunct="0">
              <a:spcBef>
                <a:spcPct val="0"/>
              </a:spcBef>
              <a:spcAft>
                <a:spcPct val="0"/>
              </a:spcAft>
            </a:pPr>
            <a:r>
              <a:rPr lang="sv-SE" sz="600" dirty="0">
                <a:solidFill>
                  <a:srgbClr val="969696"/>
                </a:solidFill>
              </a:rPr>
              <a:t/>
            </a:r>
            <a:br>
              <a:rPr lang="sv-SE" sz="600" dirty="0">
                <a:solidFill>
                  <a:srgbClr val="969696"/>
                </a:solidFill>
              </a:rPr>
            </a:br>
            <a:endParaRPr lang="sv-SE" sz="600" dirty="0">
              <a:solidFill>
                <a:srgbClr val="969696"/>
              </a:solidFill>
            </a:endParaRPr>
          </a:p>
        </p:txBody>
      </p:sp>
      <p:grpSp>
        <p:nvGrpSpPr>
          <p:cNvPr id="4" name="Grupp 3"/>
          <p:cNvGrpSpPr/>
          <p:nvPr/>
        </p:nvGrpSpPr>
        <p:grpSpPr>
          <a:xfrm>
            <a:off x="0" y="4609898"/>
            <a:ext cx="9148590" cy="542069"/>
            <a:chOff x="16894" y="4623978"/>
            <a:chExt cx="9127106" cy="542069"/>
          </a:xfrm>
        </p:grpSpPr>
        <p:pic>
          <p:nvPicPr>
            <p:cNvPr id="5" name="Picture 8" descr="bakgr_bl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94" y="4623978"/>
              <a:ext cx="9127106" cy="54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04212" y="4761855"/>
              <a:ext cx="1407810" cy="211286"/>
            </a:xfrm>
            <a:prstGeom prst="rect">
              <a:avLst/>
            </a:prstGeom>
          </p:spPr>
        </p:pic>
      </p:grpSp>
    </p:spTree>
    <p:extLst>
      <p:ext uri="{BB962C8B-B14F-4D97-AF65-F5344CB8AC3E}">
        <p14:creationId xmlns:p14="http://schemas.microsoft.com/office/powerpoint/2010/main" val="17520395"/>
      </p:ext>
    </p:extLst>
  </p:cSld>
  <p:clrMap bg1="lt1" tx1="dk1" bg2="lt2" tx2="dk2" accent1="accent1" accent2="accent2" accent3="accent3" accent4="accent4" accent5="accent5" accent6="accent6" hlink="hlink" folHlink="folHlink"/>
  <p:sldLayoutIdLst>
    <p:sldLayoutId id="2147483666" r:id="rId1"/>
    <p:sldLayoutId id="2147483663" r:id="rId2"/>
    <p:sldLayoutId id="2147483671" r:id="rId3"/>
    <p:sldLayoutId id="2147483678" r:id="rId4"/>
    <p:sldLayoutId id="2147483672" r:id="rId5"/>
    <p:sldLayoutId id="2147483662" r:id="rId6"/>
    <p:sldLayoutId id="2147483674" r:id="rId7"/>
    <p:sldLayoutId id="2147483677" r:id="rId8"/>
    <p:sldLayoutId id="2147483676" r:id="rId9"/>
    <p:sldLayoutId id="2147483664" r:id="rId10"/>
    <p:sldLayoutId id="2147483680" r:id="rId11"/>
    <p:sldLayoutId id="2147483679" r:id="rId12"/>
  </p:sldLayoutIdLst>
  <p:timing>
    <p:tnLst>
      <p:par>
        <p:cTn id="1" dur="indefinite" restart="never" nodeType="tmRoot"/>
      </p:par>
    </p:tnLst>
  </p:timing>
  <p:hf sldNum="0" hdr="0"/>
  <p:txStyles>
    <p:title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samarbeta.nll.se/producentplats/nationellaminoriteterochsamer/Publicerade/Publik/Styrande/M%C3%A5ldokument/Region%20Norrbottens%20arbete%20inom%20minoritetspolitiken%202023-2025.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samarbeta.nll.se/producentplats/nationellaminoriteterochsamer/Publicerade/Publik/Styrande/M%C3%A5ldokument/Region%20Norrbottens%20arbete%20inom%20minoritetspolitiken%20-%20urfolk%20samer%202023-202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eva.samarbeta.s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folkhalsomyndigheten.se/publikationer-och-material/publikationsarkiv/h/hur-mar-samer-i-sverige-resultat-fran-en-enkatundersokning-om-halsa-livsvillkor-och-levnadsvanor-bland-samer/" TargetMode="External"/><Relationship Id="rId4" Type="http://schemas.openxmlformats.org/officeDocument/2006/relationships/hyperlink" Target="https://www.norrbotten.se/globalassets/amnen/politik-och-demokrati/regionstyrelsen/handlingar-och-protokoll/2019/13-november/strategi-for-samisk-halsa-2020-2030.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anna.bergman-stamblewski@norrbotten.s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27094" y="599949"/>
            <a:ext cx="6497905" cy="1011503"/>
          </a:xfrm>
        </p:spPr>
        <p:txBody>
          <a:bodyPr/>
          <a:lstStyle/>
          <a:p>
            <a:r>
              <a:rPr lang="sv-SE" dirty="0" smtClean="0"/>
              <a:t>Nationella minoritetspolitiken</a:t>
            </a:r>
            <a:endParaRPr lang="sv-SE" dirty="0"/>
          </a:p>
        </p:txBody>
      </p:sp>
      <p:sp>
        <p:nvSpPr>
          <p:cNvPr id="3" name="Platshållare för text 2"/>
          <p:cNvSpPr>
            <a:spLocks noGrp="1"/>
          </p:cNvSpPr>
          <p:nvPr>
            <p:ph type="body" sz="quarter" idx="14"/>
          </p:nvPr>
        </p:nvSpPr>
        <p:spPr/>
        <p:txBody>
          <a:bodyPr/>
          <a:lstStyle/>
          <a:p>
            <a:r>
              <a:rPr lang="sv-SE" dirty="0" smtClean="0"/>
              <a:t>Regionens ledningsgrupp (RLG) 24 oktober 2022</a:t>
            </a:r>
          </a:p>
          <a:p>
            <a:r>
              <a:rPr lang="sv-SE" dirty="0" smtClean="0"/>
              <a:t>Anna Stamblewski, strateg Regionstab</a:t>
            </a:r>
            <a:endParaRPr lang="sv-SE" dirty="0"/>
          </a:p>
        </p:txBody>
      </p:sp>
      <p:pic>
        <p:nvPicPr>
          <p:cNvPr id="5" name="Bildobjekt 4">
            <a:extLst>
              <a:ext uri="{FF2B5EF4-FFF2-40B4-BE49-F238E27FC236}">
                <a16:creationId xmlns="" xmlns:a16="http://schemas.microsoft.com/office/drawing/2014/main" id="{FFFAC92B-B148-4B0A-8550-43946183D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100"/>
            <a:ext cx="9144000" cy="5715001"/>
          </a:xfrm>
          <a:prstGeom prst="rect">
            <a:avLst/>
          </a:prstGeom>
        </p:spPr>
      </p:pic>
      <p:sp>
        <p:nvSpPr>
          <p:cNvPr id="9" name="textruta 8"/>
          <p:cNvSpPr txBox="1"/>
          <p:nvPr/>
        </p:nvSpPr>
        <p:spPr>
          <a:xfrm>
            <a:off x="1106961" y="712905"/>
            <a:ext cx="7044267" cy="646331"/>
          </a:xfrm>
          <a:prstGeom prst="rect">
            <a:avLst/>
          </a:prstGeom>
          <a:noFill/>
        </p:spPr>
        <p:txBody>
          <a:bodyPr wrap="square" rtlCol="0">
            <a:spAutoFit/>
          </a:bodyPr>
          <a:lstStyle/>
          <a:p>
            <a:pPr algn="ctr"/>
            <a:r>
              <a:rPr lang="sv-SE" sz="3600" b="1" dirty="0" smtClean="0"/>
              <a:t>Svensk minoritetspolitik</a:t>
            </a:r>
            <a:endParaRPr lang="sv-SE" sz="3600" b="1" dirty="0"/>
          </a:p>
        </p:txBody>
      </p:sp>
      <p:sp>
        <p:nvSpPr>
          <p:cNvPr id="10" name="textruta 9"/>
          <p:cNvSpPr txBox="1"/>
          <p:nvPr/>
        </p:nvSpPr>
        <p:spPr>
          <a:xfrm>
            <a:off x="1106961" y="1772292"/>
            <a:ext cx="6824134" cy="1754326"/>
          </a:xfrm>
          <a:prstGeom prst="rect">
            <a:avLst/>
          </a:prstGeom>
          <a:noFill/>
        </p:spPr>
        <p:txBody>
          <a:bodyPr wrap="square" rtlCol="0">
            <a:spAutoFit/>
          </a:bodyPr>
          <a:lstStyle/>
          <a:p>
            <a:pPr algn="ctr"/>
            <a:r>
              <a:rPr lang="sv-SE" dirty="0" smtClean="0"/>
              <a:t>Utbildningsdag </a:t>
            </a:r>
          </a:p>
          <a:p>
            <a:pPr algn="ctr"/>
            <a:r>
              <a:rPr lang="sv-SE" dirty="0" smtClean="0"/>
              <a:t>Regionfullmäktige</a:t>
            </a:r>
          </a:p>
          <a:p>
            <a:pPr algn="ctr"/>
            <a:r>
              <a:rPr lang="sv-SE" dirty="0" smtClean="0"/>
              <a:t>26 april 2023</a:t>
            </a:r>
          </a:p>
          <a:p>
            <a:pPr algn="ctr"/>
            <a:endParaRPr lang="sv-SE" dirty="0"/>
          </a:p>
          <a:p>
            <a:pPr algn="ctr"/>
            <a:r>
              <a:rPr lang="sv-SE" dirty="0"/>
              <a:t>Anna Stamblewski, strateg Regionstab</a:t>
            </a:r>
          </a:p>
          <a:p>
            <a:pPr algn="ctr"/>
            <a:endParaRPr lang="sv-SE" dirty="0"/>
          </a:p>
        </p:txBody>
      </p:sp>
    </p:spTree>
    <p:extLst>
      <p:ext uri="{BB962C8B-B14F-4D97-AF65-F5344CB8AC3E}">
        <p14:creationId xmlns:p14="http://schemas.microsoft.com/office/powerpoint/2010/main" val="1599127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9088" y="-188986"/>
            <a:ext cx="3845106" cy="834016"/>
          </a:xfrm>
        </p:spPr>
        <p:txBody>
          <a:bodyPr/>
          <a:lstStyle/>
          <a:p>
            <a:r>
              <a:rPr lang="sv-SE" dirty="0" smtClean="0"/>
              <a:t>Förvaltningsområden</a:t>
            </a:r>
            <a:endParaRPr lang="sv-SE" dirty="0"/>
          </a:p>
        </p:txBody>
      </p:sp>
      <p:pic>
        <p:nvPicPr>
          <p:cNvPr id="4"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p:blipFill>
        <p:spPr bwMode="auto">
          <a:xfrm rot="337662">
            <a:off x="4988779" y="312075"/>
            <a:ext cx="1918128" cy="414786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 6"/>
          <p:cNvGrpSpPr/>
          <p:nvPr/>
        </p:nvGrpSpPr>
        <p:grpSpPr>
          <a:xfrm>
            <a:off x="6595345" y="645030"/>
            <a:ext cx="1817183" cy="329800"/>
            <a:chOff x="6448400" y="697590"/>
            <a:chExt cx="1635465" cy="1242993"/>
          </a:xfrm>
        </p:grpSpPr>
        <p:sp>
          <p:nvSpPr>
            <p:cNvPr id="8" name="textruta 7"/>
            <p:cNvSpPr txBox="1"/>
            <p:nvPr/>
          </p:nvSpPr>
          <p:spPr>
            <a:xfrm>
              <a:off x="7046560" y="697590"/>
              <a:ext cx="1037304" cy="313353"/>
            </a:xfrm>
            <a:prstGeom prst="rect">
              <a:avLst/>
            </a:prstGeom>
            <a:noFill/>
          </p:spPr>
          <p:txBody>
            <a:bodyPr wrap="none" lIns="0" tIns="0" rIns="0" bIns="40000" rtlCol="0">
              <a:spAutoFit/>
            </a:bodyPr>
            <a:lstStyle>
              <a:defPPr>
                <a:defRPr lang="sv-SE"/>
              </a:defPPr>
              <a:lvl1pPr>
                <a:defRPr b="1">
                  <a:solidFill>
                    <a:schemeClr val="accent3"/>
                  </a:solidFill>
                </a:defRPr>
              </a:lvl1pPr>
            </a:lstStyle>
            <a:p>
              <a:r>
                <a:rPr lang="en-US" sz="2000" dirty="0" err="1">
                  <a:solidFill>
                    <a:srgbClr val="FFD600"/>
                  </a:solidFill>
                </a:rPr>
                <a:t>Meänkieli</a:t>
              </a:r>
              <a:endParaRPr lang="sv-SE" sz="2000" dirty="0">
                <a:solidFill>
                  <a:srgbClr val="FFD600"/>
                </a:solidFill>
              </a:endParaRPr>
            </a:p>
          </p:txBody>
        </p:sp>
        <p:cxnSp>
          <p:nvCxnSpPr>
            <p:cNvPr id="9" name="Rak 8"/>
            <p:cNvCxnSpPr>
              <a:cxnSpLocks/>
            </p:cNvCxnSpPr>
            <p:nvPr/>
          </p:nvCxnSpPr>
          <p:spPr>
            <a:xfrm flipH="1">
              <a:off x="6448400" y="1940583"/>
              <a:ext cx="1635465" cy="0"/>
            </a:xfrm>
            <a:prstGeom prst="line">
              <a:avLst/>
            </a:prstGeom>
            <a:ln w="12700">
              <a:solidFill>
                <a:srgbClr val="ECD212"/>
              </a:solidFill>
            </a:ln>
          </p:spPr>
          <p:style>
            <a:lnRef idx="1">
              <a:schemeClr val="accent1"/>
            </a:lnRef>
            <a:fillRef idx="0">
              <a:schemeClr val="accent1"/>
            </a:fillRef>
            <a:effectRef idx="0">
              <a:schemeClr val="accent1"/>
            </a:effectRef>
            <a:fontRef idx="minor">
              <a:schemeClr val="tx1"/>
            </a:fontRef>
          </p:style>
        </p:cxnSp>
      </p:grpSp>
      <p:grpSp>
        <p:nvGrpSpPr>
          <p:cNvPr id="10" name="Grupp 9"/>
          <p:cNvGrpSpPr/>
          <p:nvPr/>
        </p:nvGrpSpPr>
        <p:grpSpPr>
          <a:xfrm>
            <a:off x="2987696" y="1057866"/>
            <a:ext cx="2847854" cy="348167"/>
            <a:chOff x="1348740" y="2182597"/>
            <a:chExt cx="3490416" cy="313351"/>
          </a:xfrm>
        </p:grpSpPr>
        <p:sp>
          <p:nvSpPr>
            <p:cNvPr id="11" name="textruta 10"/>
            <p:cNvSpPr txBox="1"/>
            <p:nvPr/>
          </p:nvSpPr>
          <p:spPr>
            <a:xfrm>
              <a:off x="1348740" y="2182597"/>
              <a:ext cx="936314" cy="313351"/>
            </a:xfrm>
            <a:prstGeom prst="rect">
              <a:avLst/>
            </a:prstGeom>
            <a:noFill/>
          </p:spPr>
          <p:txBody>
            <a:bodyPr wrap="none" lIns="0" tIns="0" rIns="0" bIns="40000" rtlCol="0">
              <a:spAutoFit/>
            </a:bodyPr>
            <a:lstStyle/>
            <a:p>
              <a:r>
                <a:rPr lang="en-US" sz="2000" b="1" dirty="0" err="1">
                  <a:solidFill>
                    <a:srgbClr val="F20017"/>
                  </a:solidFill>
                </a:rPr>
                <a:t>Samiska</a:t>
              </a:r>
              <a:endParaRPr lang="sv-SE" sz="2000" b="1" dirty="0">
                <a:solidFill>
                  <a:srgbClr val="F20017"/>
                </a:solidFill>
              </a:endParaRPr>
            </a:p>
          </p:txBody>
        </p:sp>
        <p:cxnSp>
          <p:nvCxnSpPr>
            <p:cNvPr id="12" name="Rak 11"/>
            <p:cNvCxnSpPr>
              <a:cxnSpLocks/>
            </p:cNvCxnSpPr>
            <p:nvPr/>
          </p:nvCxnSpPr>
          <p:spPr>
            <a:xfrm flipH="1">
              <a:off x="1348740" y="2494677"/>
              <a:ext cx="3490416"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Grupp 12"/>
          <p:cNvGrpSpPr/>
          <p:nvPr/>
        </p:nvGrpSpPr>
        <p:grpSpPr>
          <a:xfrm>
            <a:off x="2960280" y="2800226"/>
            <a:ext cx="2729810" cy="348167"/>
            <a:chOff x="1348740" y="3565389"/>
            <a:chExt cx="3777639" cy="313351"/>
          </a:xfrm>
        </p:grpSpPr>
        <p:sp>
          <p:nvSpPr>
            <p:cNvPr id="14" name="textruta 13"/>
            <p:cNvSpPr txBox="1"/>
            <p:nvPr/>
          </p:nvSpPr>
          <p:spPr>
            <a:xfrm>
              <a:off x="1348740" y="3565389"/>
              <a:ext cx="745501" cy="313351"/>
            </a:xfrm>
            <a:prstGeom prst="rect">
              <a:avLst/>
            </a:prstGeom>
            <a:noFill/>
          </p:spPr>
          <p:txBody>
            <a:bodyPr wrap="none" lIns="0" tIns="0" rIns="0" bIns="40000" rtlCol="0">
              <a:spAutoFit/>
            </a:bodyPr>
            <a:lstStyle>
              <a:defPPr>
                <a:defRPr lang="sv-SE"/>
              </a:defPPr>
              <a:lvl1pPr>
                <a:defRPr b="1">
                  <a:solidFill>
                    <a:schemeClr val="accent3"/>
                  </a:solidFill>
                </a:defRPr>
              </a:lvl1pPr>
            </a:lstStyle>
            <a:p>
              <a:r>
                <a:rPr lang="en-US" sz="2000" dirty="0" err="1">
                  <a:solidFill>
                    <a:srgbClr val="09357A"/>
                  </a:solidFill>
                </a:rPr>
                <a:t>Finska</a:t>
              </a:r>
              <a:endParaRPr lang="sv-SE" sz="2000" dirty="0">
                <a:solidFill>
                  <a:srgbClr val="09357A"/>
                </a:solidFill>
              </a:endParaRPr>
            </a:p>
          </p:txBody>
        </p:sp>
        <p:cxnSp>
          <p:nvCxnSpPr>
            <p:cNvPr id="15" name="Rak 14"/>
            <p:cNvCxnSpPr>
              <a:cxnSpLocks/>
            </p:cNvCxnSpPr>
            <p:nvPr/>
          </p:nvCxnSpPr>
          <p:spPr>
            <a:xfrm flipH="1">
              <a:off x="1348740" y="3878739"/>
              <a:ext cx="37776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textruta 16"/>
          <p:cNvSpPr txBox="1"/>
          <p:nvPr/>
        </p:nvSpPr>
        <p:spPr>
          <a:xfrm>
            <a:off x="267538" y="1579886"/>
            <a:ext cx="2459218" cy="646331"/>
          </a:xfrm>
          <a:prstGeom prst="rect">
            <a:avLst/>
          </a:prstGeom>
          <a:noFill/>
        </p:spPr>
        <p:txBody>
          <a:bodyPr wrap="square" rtlCol="0">
            <a:spAutoFit/>
          </a:bodyPr>
          <a:lstStyle/>
          <a:p>
            <a:r>
              <a:rPr lang="sv-SE" sz="1200" dirty="0"/>
              <a:t>År 2020:</a:t>
            </a:r>
          </a:p>
          <a:p>
            <a:r>
              <a:rPr lang="sv-SE" sz="1200" dirty="0"/>
              <a:t>84 </a:t>
            </a:r>
            <a:r>
              <a:rPr lang="sv-SE" sz="1200" dirty="0" smtClean="0"/>
              <a:t>kommuner              </a:t>
            </a:r>
          </a:p>
          <a:p>
            <a:r>
              <a:rPr lang="sv-SE" sz="1200" dirty="0" smtClean="0"/>
              <a:t>15 </a:t>
            </a:r>
            <a:r>
              <a:rPr lang="sv-SE" sz="1200" dirty="0"/>
              <a:t>regioner </a:t>
            </a:r>
          </a:p>
        </p:txBody>
      </p:sp>
    </p:spTree>
    <p:extLst>
      <p:ext uri="{BB962C8B-B14F-4D97-AF65-F5344CB8AC3E}">
        <p14:creationId xmlns:p14="http://schemas.microsoft.com/office/powerpoint/2010/main" val="21578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250"/>
                                        <p:tgtEl>
                                          <p:spTgt spid="4"/>
                                        </p:tgtEl>
                                      </p:cBhvr>
                                    </p:animEffect>
                                  </p:childTnLst>
                                </p:cTn>
                              </p:par>
                            </p:childTnLst>
                          </p:cTn>
                        </p:par>
                        <p:par>
                          <p:cTn id="8" fill="hold">
                            <p:stCondLst>
                              <p:cond delay="2250"/>
                            </p:stCondLst>
                            <p:childTnLst>
                              <p:par>
                                <p:cTn id="9" presetID="22" presetClass="entr" presetSubtype="8"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3500"/>
                            </p:stCondLst>
                            <p:childTnLst>
                              <p:par>
                                <p:cTn id="13" presetID="22" presetClass="entr" presetSubtype="2" fill="hold"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par>
                          <p:cTn id="16" fill="hold">
                            <p:stCondLst>
                              <p:cond delay="4500"/>
                            </p:stCondLst>
                            <p:childTnLst>
                              <p:par>
                                <p:cTn id="17" presetID="22" presetClass="entr" presetSubtype="2" fill="hold"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384370"/>
            <a:ext cx="6584627" cy="834016"/>
          </a:xfrm>
        </p:spPr>
        <p:txBody>
          <a:bodyPr/>
          <a:lstStyle/>
          <a:p>
            <a:r>
              <a:rPr lang="sv-SE" dirty="0" smtClean="0"/>
              <a:t>Region </a:t>
            </a:r>
            <a:r>
              <a:rPr lang="sv-SE" dirty="0"/>
              <a:t>Norrbottens arbete inom minoritetspolitiken/urfolk samer </a:t>
            </a:r>
            <a:r>
              <a:rPr lang="sv-SE" dirty="0" smtClean="0"/>
              <a:t>2023-2025</a:t>
            </a:r>
            <a:endParaRPr lang="sv-SE" dirty="0"/>
          </a:p>
        </p:txBody>
      </p:sp>
      <p:sp>
        <p:nvSpPr>
          <p:cNvPr id="4" name="Platshållare för innehåll 3"/>
          <p:cNvSpPr>
            <a:spLocks noGrp="1"/>
          </p:cNvSpPr>
          <p:nvPr>
            <p:ph sz="half" idx="1"/>
          </p:nvPr>
        </p:nvSpPr>
        <p:spPr>
          <a:prstGeom prst="rect">
            <a:avLst/>
          </a:prstGeom>
        </p:spPr>
        <p:txBody>
          <a:bodyPr/>
          <a:lstStyle/>
          <a:p>
            <a:pPr marL="0" indent="0">
              <a:buNone/>
            </a:pPr>
            <a:endParaRPr lang="sv-SE" dirty="0" smtClean="0"/>
          </a:p>
          <a:p>
            <a:pPr marL="0" indent="0">
              <a:buNone/>
            </a:pPr>
            <a:r>
              <a:rPr lang="sv-SE" dirty="0" smtClean="0"/>
              <a:t>Två handlingsplaner:</a:t>
            </a:r>
          </a:p>
          <a:p>
            <a:pPr lvl="1">
              <a:buFontTx/>
              <a:buChar char="-"/>
            </a:pPr>
            <a:r>
              <a:rPr lang="sv-SE" dirty="0" smtClean="0">
                <a:hlinkClick r:id="rId3"/>
              </a:rPr>
              <a:t>Nationella minoriteter</a:t>
            </a:r>
            <a:endParaRPr lang="sv-SE" dirty="0"/>
          </a:p>
          <a:p>
            <a:pPr lvl="1">
              <a:buFontTx/>
              <a:buChar char="-"/>
            </a:pPr>
            <a:r>
              <a:rPr lang="sv-SE" dirty="0" smtClean="0">
                <a:hlinkClick r:id="rId4"/>
              </a:rPr>
              <a:t>Samer</a:t>
            </a:r>
            <a:endParaRPr lang="sv-SE" dirty="0" smtClean="0"/>
          </a:p>
          <a:p>
            <a:pPr marL="0" indent="0">
              <a:buNone/>
            </a:pPr>
            <a:endParaRPr lang="sv-SE" dirty="0" smtClean="0"/>
          </a:p>
          <a:p>
            <a:pPr marL="0" indent="0">
              <a:buNone/>
            </a:pPr>
            <a:r>
              <a:rPr lang="sv-SE" dirty="0" smtClean="0"/>
              <a:t>Antogs </a:t>
            </a:r>
            <a:r>
              <a:rPr lang="sv-SE" dirty="0"/>
              <a:t>av Regionstyrelsen </a:t>
            </a:r>
            <a:r>
              <a:rPr lang="sv-SE" dirty="0" smtClean="0"/>
              <a:t>december 2022</a:t>
            </a:r>
          </a:p>
          <a:p>
            <a:pPr marL="0" indent="0">
              <a:buNone/>
            </a:pPr>
            <a:endParaRPr lang="sv-SE" dirty="0"/>
          </a:p>
          <a:p>
            <a:pPr marL="0" indent="0">
              <a:buNone/>
            </a:pPr>
            <a:r>
              <a:rPr lang="sv-SE" dirty="0"/>
              <a:t>Handlingsplaner 	</a:t>
            </a:r>
            <a:r>
              <a:rPr lang="sv-SE" dirty="0" smtClean="0"/>
              <a:t>=&gt; </a:t>
            </a:r>
            <a:r>
              <a:rPr lang="sv-SE" dirty="0"/>
              <a:t>in i ordinarie styrsystem under 2023</a:t>
            </a:r>
          </a:p>
          <a:p>
            <a:pPr marL="0" indent="0">
              <a:buNone/>
            </a:pPr>
            <a:endParaRPr lang="sv-SE" dirty="0"/>
          </a:p>
        </p:txBody>
      </p:sp>
      <p:sp>
        <p:nvSpPr>
          <p:cNvPr id="7" name="Ellips 6"/>
          <p:cNvSpPr/>
          <p:nvPr/>
        </p:nvSpPr>
        <p:spPr bwMode="auto">
          <a:xfrm>
            <a:off x="4885035" y="1473020"/>
            <a:ext cx="3892732" cy="1358537"/>
          </a:xfrm>
          <a:prstGeom prst="ellipse">
            <a:avLst/>
          </a:prstGeom>
          <a:solidFill>
            <a:schemeClr val="accent3">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sv-SE" sz="1200" dirty="0"/>
              <a:t>Syfte:</a:t>
            </a:r>
          </a:p>
          <a:p>
            <a:pPr>
              <a:buFontTx/>
              <a:buChar char="-"/>
            </a:pPr>
            <a:r>
              <a:rPr lang="sv-SE" sz="1200" dirty="0"/>
              <a:t>Att tillämpa </a:t>
            </a:r>
            <a:r>
              <a:rPr lang="sv-SE" sz="1200" dirty="0" smtClean="0"/>
              <a:t>minoritetslagstiftningen</a:t>
            </a:r>
            <a:endParaRPr lang="sv-SE" sz="1200" dirty="0"/>
          </a:p>
          <a:p>
            <a:pPr>
              <a:buFontTx/>
              <a:buChar char="-"/>
            </a:pPr>
            <a:r>
              <a:rPr lang="sv-SE" sz="1200" dirty="0"/>
              <a:t>Säkerställa genomförande och uppföljning av åtaganden</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dirty="0" smtClean="0">
              <a:ln>
                <a:noFill/>
              </a:ln>
              <a:solidFill>
                <a:schemeClr val="tx1"/>
              </a:solidFill>
              <a:effectLst/>
              <a:latin typeface="Arial" charset="0"/>
            </a:endParaRPr>
          </a:p>
        </p:txBody>
      </p:sp>
      <p:sp>
        <p:nvSpPr>
          <p:cNvPr id="5" name="Ellips 4"/>
          <p:cNvSpPr/>
          <p:nvPr/>
        </p:nvSpPr>
        <p:spPr bwMode="auto">
          <a:xfrm>
            <a:off x="195722" y="66870"/>
            <a:ext cx="1397000" cy="635000"/>
          </a:xfrm>
          <a:prstGeom prst="ellipse">
            <a:avLst/>
          </a:prstGeom>
          <a:solidFill>
            <a:srgbClr val="ECD21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dirty="0" smtClean="0">
                <a:latin typeface="Arial" charset="0"/>
              </a:rPr>
              <a:t>Hur</a:t>
            </a:r>
            <a:r>
              <a:rPr kumimoji="0" lang="sv-SE" b="0" i="0" u="none" strike="noStrike" cap="none" normalizeH="0" baseline="0" dirty="0" smtClean="0">
                <a:ln>
                  <a:noFill/>
                </a:ln>
                <a:solidFill>
                  <a:schemeClr val="tx1"/>
                </a:solidFill>
                <a:effectLst/>
                <a:latin typeface="Arial" charset="0"/>
              </a:rPr>
              <a:t>?</a:t>
            </a:r>
          </a:p>
        </p:txBody>
      </p:sp>
    </p:spTree>
    <p:extLst>
      <p:ext uri="{BB962C8B-B14F-4D97-AF65-F5344CB8AC3E}">
        <p14:creationId xmlns:p14="http://schemas.microsoft.com/office/powerpoint/2010/main" val="27737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6844" y="316397"/>
            <a:ext cx="5978095" cy="834016"/>
          </a:xfrm>
        </p:spPr>
        <p:txBody>
          <a:bodyPr/>
          <a:lstStyle/>
          <a:p>
            <a:r>
              <a:rPr lang="sv-SE" dirty="0" smtClean="0"/>
              <a:t>Samisk hälsa</a:t>
            </a:r>
            <a:endParaRPr lang="sv-SE" dirty="0"/>
          </a:p>
        </p:txBody>
      </p:sp>
      <p:sp>
        <p:nvSpPr>
          <p:cNvPr id="3" name="Platshållare för innehåll 2"/>
          <p:cNvSpPr>
            <a:spLocks noGrp="1"/>
          </p:cNvSpPr>
          <p:nvPr>
            <p:ph sz="half" idx="1"/>
          </p:nvPr>
        </p:nvSpPr>
        <p:spPr>
          <a:xfrm>
            <a:off x="337360" y="1150413"/>
            <a:ext cx="4870072" cy="3033209"/>
          </a:xfrm>
        </p:spPr>
        <p:txBody>
          <a:bodyPr/>
          <a:lstStyle/>
          <a:p>
            <a:pPr marL="0" indent="0">
              <a:buNone/>
            </a:pPr>
            <a:endParaRPr lang="sv-SE" dirty="0" smtClean="0"/>
          </a:p>
          <a:p>
            <a:r>
              <a:rPr lang="sv-SE" dirty="0" smtClean="0"/>
              <a:t>Kunskapsnätverket för samisk hälsa – samarbete 4 regioner</a:t>
            </a:r>
          </a:p>
          <a:p>
            <a:r>
              <a:rPr lang="sv-SE" dirty="0" smtClean="0">
                <a:hlinkClick r:id="rId3"/>
              </a:rPr>
              <a:t>E-utbildning i samisk kulturförståelse</a:t>
            </a:r>
            <a:endParaRPr lang="sv-SE" dirty="0" smtClean="0"/>
          </a:p>
          <a:p>
            <a:r>
              <a:rPr lang="sv-SE" dirty="0">
                <a:hlinkClick r:id="rId4"/>
              </a:rPr>
              <a:t>Strategi för samisk </a:t>
            </a:r>
            <a:r>
              <a:rPr lang="sv-SE" dirty="0" smtClean="0">
                <a:hlinkClick r:id="rId4"/>
              </a:rPr>
              <a:t>hälsa </a:t>
            </a:r>
            <a:r>
              <a:rPr lang="sv-SE" dirty="0">
                <a:hlinkClick r:id="rId4"/>
              </a:rPr>
              <a:t>2020-2030</a:t>
            </a:r>
            <a:endParaRPr lang="sv-SE" dirty="0"/>
          </a:p>
          <a:p>
            <a:r>
              <a:rPr lang="sv-SE" dirty="0"/>
              <a:t>Avtal med SANKS sedan 2021 - psykiatrisk vård för personer med samisk bakgrund </a:t>
            </a:r>
          </a:p>
          <a:p>
            <a:r>
              <a:rPr lang="sv-SE" dirty="0" smtClean="0"/>
              <a:t>Resurscentra för samisk hälsa </a:t>
            </a:r>
          </a:p>
          <a:p>
            <a:r>
              <a:rPr lang="sv-SE" dirty="0" smtClean="0"/>
              <a:t>Enkätundersökning:</a:t>
            </a:r>
            <a:r>
              <a:rPr lang="sv-SE" dirty="0" smtClean="0">
                <a:hlinkClick r:id="rId5"/>
              </a:rPr>
              <a:t> Hur mår samer i </a:t>
            </a:r>
            <a:r>
              <a:rPr lang="sv-SE" dirty="0">
                <a:hlinkClick r:id="rId5"/>
              </a:rPr>
              <a:t>S</a:t>
            </a:r>
            <a:r>
              <a:rPr lang="sv-SE" dirty="0" smtClean="0">
                <a:hlinkClick r:id="rId5"/>
              </a:rPr>
              <a:t>verige?</a:t>
            </a:r>
            <a:endParaRPr lang="sv-SE" dirty="0"/>
          </a:p>
          <a:p>
            <a:pPr marL="0" indent="0">
              <a:buNone/>
            </a:pPr>
            <a:endParaRPr lang="sv-SE" dirty="0"/>
          </a:p>
        </p:txBody>
      </p:sp>
      <p:pic>
        <p:nvPicPr>
          <p:cNvPr id="4" name="Bildobjekt 3"/>
          <p:cNvPicPr>
            <a:picLocks noChangeAspect="1"/>
          </p:cNvPicPr>
          <p:nvPr/>
        </p:nvPicPr>
        <p:blipFill>
          <a:blip r:embed="rId6"/>
          <a:stretch>
            <a:fillRect/>
          </a:stretch>
        </p:blipFill>
        <p:spPr>
          <a:xfrm>
            <a:off x="5501898" y="1664285"/>
            <a:ext cx="3470884" cy="2243703"/>
          </a:xfrm>
          <a:prstGeom prst="rect">
            <a:avLst/>
          </a:prstGeom>
        </p:spPr>
      </p:pic>
    </p:spTree>
    <p:extLst>
      <p:ext uri="{BB962C8B-B14F-4D97-AF65-F5344CB8AC3E}">
        <p14:creationId xmlns:p14="http://schemas.microsoft.com/office/powerpoint/2010/main" val="193251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ery big size sami people flag illustration"/>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385389" cy="2948473"/>
          </a:xfrm>
          <a:prstGeom prst="rect">
            <a:avLst/>
          </a:prstGeom>
          <a:noFill/>
          <a:ln>
            <a:noFill/>
          </a:ln>
        </p:spPr>
      </p:pic>
      <p:pic>
        <p:nvPicPr>
          <p:cNvPr id="6" name="Bildobjekt 5" descr="very big size Sweden Finns people flag"/>
          <p:cNvPicPr/>
          <p:nvPr/>
        </p:nvPicPr>
        <p:blipFill>
          <a:blip r:embed="rId4">
            <a:extLst>
              <a:ext uri="{28A0092B-C50C-407E-A947-70E740481C1C}">
                <a14:useLocalDpi xmlns:a14="http://schemas.microsoft.com/office/drawing/2010/main" val="0"/>
              </a:ext>
            </a:extLst>
          </a:blip>
          <a:srcRect/>
          <a:stretch>
            <a:fillRect/>
          </a:stretch>
        </p:blipFill>
        <p:spPr bwMode="auto">
          <a:xfrm>
            <a:off x="-65313" y="2612570"/>
            <a:ext cx="4553338" cy="2612570"/>
          </a:xfrm>
          <a:prstGeom prst="rect">
            <a:avLst/>
          </a:prstGeom>
          <a:noFill/>
          <a:ln>
            <a:noFill/>
          </a:ln>
        </p:spPr>
      </p:pic>
      <p:pic>
        <p:nvPicPr>
          <p:cNvPr id="7" name="Bildobjekt 6" descr="very big size romani flag illustration"/>
          <p:cNvPicPr/>
          <p:nvPr/>
        </p:nvPicPr>
        <p:blipFill>
          <a:blip r:embed="rId5">
            <a:extLst>
              <a:ext uri="{28A0092B-C50C-407E-A947-70E740481C1C}">
                <a14:useLocalDpi xmlns:a14="http://schemas.microsoft.com/office/drawing/2010/main" val="0"/>
              </a:ext>
            </a:extLst>
          </a:blip>
          <a:srcRect/>
          <a:stretch>
            <a:fillRect/>
          </a:stretch>
        </p:blipFill>
        <p:spPr bwMode="auto">
          <a:xfrm>
            <a:off x="4217437" y="-1"/>
            <a:ext cx="4926563" cy="2948474"/>
          </a:xfrm>
          <a:prstGeom prst="rect">
            <a:avLst/>
          </a:prstGeom>
          <a:noFill/>
          <a:ln>
            <a:noFill/>
          </a:ln>
        </p:spPr>
      </p:pic>
      <p:pic>
        <p:nvPicPr>
          <p:cNvPr id="8" name="Bildobjekt 7" descr="Swedish Torne Valley Meankieli language people flag"/>
          <p:cNvPicPr/>
          <p:nvPr/>
        </p:nvPicPr>
        <p:blipFill>
          <a:blip r:embed="rId6">
            <a:extLst>
              <a:ext uri="{28A0092B-C50C-407E-A947-70E740481C1C}">
                <a14:useLocalDpi xmlns:a14="http://schemas.microsoft.com/office/drawing/2010/main" val="0"/>
              </a:ext>
            </a:extLst>
          </a:blip>
          <a:srcRect/>
          <a:stretch>
            <a:fillRect/>
          </a:stretch>
        </p:blipFill>
        <p:spPr bwMode="auto">
          <a:xfrm>
            <a:off x="4217436" y="2612570"/>
            <a:ext cx="4926563" cy="2674620"/>
          </a:xfrm>
          <a:prstGeom prst="rect">
            <a:avLst/>
          </a:prstGeom>
          <a:noFill/>
          <a:ln>
            <a:noFill/>
          </a:ln>
        </p:spPr>
      </p:pic>
      <p:pic>
        <p:nvPicPr>
          <p:cNvPr id="9" name="Bildobjekt 8"/>
          <p:cNvPicPr>
            <a:picLocks noChangeAspect="1"/>
          </p:cNvPicPr>
          <p:nvPr/>
        </p:nvPicPr>
        <p:blipFill>
          <a:blip r:embed="rId7"/>
          <a:stretch>
            <a:fillRect/>
          </a:stretch>
        </p:blipFill>
        <p:spPr>
          <a:xfrm>
            <a:off x="2412848" y="1474236"/>
            <a:ext cx="3609174" cy="2426234"/>
          </a:xfrm>
          <a:prstGeom prst="rect">
            <a:avLst/>
          </a:prstGeom>
        </p:spPr>
      </p:pic>
    </p:spTree>
    <p:extLst>
      <p:ext uri="{BB962C8B-B14F-4D97-AF65-F5344CB8AC3E}">
        <p14:creationId xmlns:p14="http://schemas.microsoft.com/office/powerpoint/2010/main" val="9910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endParaRPr lang="sv-SE"/>
          </a:p>
        </p:txBody>
      </p:sp>
      <p:pic>
        <p:nvPicPr>
          <p:cNvPr id="9" name="Bildobjekt 8"/>
          <p:cNvPicPr>
            <a:picLocks noChangeAspect="1"/>
          </p:cNvPicPr>
          <p:nvPr/>
        </p:nvPicPr>
        <p:blipFill>
          <a:blip r:embed="rId3"/>
          <a:stretch>
            <a:fillRect/>
          </a:stretch>
        </p:blipFill>
        <p:spPr>
          <a:xfrm>
            <a:off x="0" y="0"/>
            <a:ext cx="9144000" cy="2972538"/>
          </a:xfrm>
          <a:prstGeom prst="rect">
            <a:avLst/>
          </a:prstGeom>
        </p:spPr>
      </p:pic>
      <p:pic>
        <p:nvPicPr>
          <p:cNvPr id="13" name="Bildobjekt 12"/>
          <p:cNvPicPr>
            <a:picLocks noChangeAspect="1"/>
          </p:cNvPicPr>
          <p:nvPr/>
        </p:nvPicPr>
        <p:blipFill>
          <a:blip r:embed="rId4"/>
          <a:stretch>
            <a:fillRect/>
          </a:stretch>
        </p:blipFill>
        <p:spPr>
          <a:xfrm>
            <a:off x="0" y="2972538"/>
            <a:ext cx="6249462" cy="1612525"/>
          </a:xfrm>
          <a:prstGeom prst="rect">
            <a:avLst/>
          </a:prstGeom>
        </p:spPr>
      </p:pic>
      <p:pic>
        <p:nvPicPr>
          <p:cNvPr id="15" name="Bildobjekt 14"/>
          <p:cNvPicPr>
            <a:picLocks noChangeAspect="1"/>
          </p:cNvPicPr>
          <p:nvPr/>
        </p:nvPicPr>
        <p:blipFill>
          <a:blip r:embed="rId5"/>
          <a:stretch>
            <a:fillRect/>
          </a:stretch>
        </p:blipFill>
        <p:spPr>
          <a:xfrm>
            <a:off x="6477468" y="3022883"/>
            <a:ext cx="2438525" cy="1562180"/>
          </a:xfrm>
          <a:prstGeom prst="rect">
            <a:avLst/>
          </a:prstGeom>
        </p:spPr>
      </p:pic>
    </p:spTree>
    <p:extLst>
      <p:ext uri="{BB962C8B-B14F-4D97-AF65-F5344CB8AC3E}">
        <p14:creationId xmlns:p14="http://schemas.microsoft.com/office/powerpoint/2010/main" val="2149535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265726" y="952487"/>
            <a:ext cx="5978096" cy="2609514"/>
          </a:xfrm>
        </p:spPr>
        <p:txBody>
          <a:bodyPr/>
          <a:lstStyle/>
          <a:p>
            <a:pPr marL="0" indent="0">
              <a:buNone/>
            </a:pPr>
            <a:r>
              <a:rPr lang="sv-SE" dirty="0" smtClean="0"/>
              <a:t>Kontakta mig gärna </a:t>
            </a:r>
            <a:r>
              <a:rPr lang="sv-SE" dirty="0" smtClean="0">
                <a:sym typeface="Wingdings" panose="05000000000000000000" pitchFamily="2" charset="2"/>
              </a:rPr>
              <a:t></a:t>
            </a:r>
          </a:p>
          <a:p>
            <a:pPr marL="0" indent="0">
              <a:buNone/>
            </a:pPr>
            <a:endParaRPr lang="sv-SE" dirty="0">
              <a:sym typeface="Wingdings" panose="05000000000000000000" pitchFamily="2" charset="2"/>
            </a:endParaRPr>
          </a:p>
          <a:p>
            <a:pPr marL="0" indent="0">
              <a:buNone/>
            </a:pPr>
            <a:r>
              <a:rPr lang="sv-SE" dirty="0"/>
              <a:t>Anna </a:t>
            </a:r>
            <a:r>
              <a:rPr lang="sv-SE" dirty="0" smtClean="0"/>
              <a:t>Stamblewski, Regionstab</a:t>
            </a:r>
            <a:endParaRPr lang="sv-SE" dirty="0"/>
          </a:p>
          <a:p>
            <a:pPr marL="0" indent="0">
              <a:buNone/>
            </a:pPr>
            <a:r>
              <a:rPr lang="sv-SE" dirty="0" err="1" smtClean="0"/>
              <a:t>Mobiltel</a:t>
            </a:r>
            <a:r>
              <a:rPr lang="sv-SE" dirty="0"/>
              <a:t>: 076-131 09 56</a:t>
            </a:r>
          </a:p>
          <a:p>
            <a:pPr marL="0" indent="0">
              <a:buNone/>
            </a:pPr>
            <a:r>
              <a:rPr lang="sv-SE" dirty="0"/>
              <a:t>E-post: </a:t>
            </a:r>
            <a:r>
              <a:rPr lang="sv-SE" u="sng" dirty="0">
                <a:hlinkClick r:id="rId2"/>
              </a:rPr>
              <a:t>anna.bergman-stamblewski@norrbotten.se</a:t>
            </a:r>
            <a:endParaRPr lang="sv-SE" dirty="0"/>
          </a:p>
          <a:p>
            <a:pPr marL="0" indent="0">
              <a:buNone/>
            </a:pPr>
            <a:endParaRPr lang="sv-SE" dirty="0"/>
          </a:p>
        </p:txBody>
      </p:sp>
      <p:sp>
        <p:nvSpPr>
          <p:cNvPr id="4" name="Rubrik 3"/>
          <p:cNvSpPr>
            <a:spLocks noGrp="1"/>
          </p:cNvSpPr>
          <p:nvPr>
            <p:ph type="title"/>
          </p:nvPr>
        </p:nvSpPr>
        <p:spPr/>
        <p:txBody>
          <a:bodyPr/>
          <a:lstStyle/>
          <a:p>
            <a:r>
              <a:rPr lang="sv-SE" dirty="0" smtClean="0"/>
              <a:t/>
            </a:r>
            <a:br>
              <a:rPr lang="sv-SE" dirty="0" smtClean="0"/>
            </a:br>
            <a:endParaRPr lang="sv-SE" dirty="0"/>
          </a:p>
        </p:txBody>
      </p:sp>
      <p:pic>
        <p:nvPicPr>
          <p:cNvPr id="7" name="Bildobjekt 6"/>
          <p:cNvPicPr>
            <a:picLocks noChangeAspect="1"/>
          </p:cNvPicPr>
          <p:nvPr/>
        </p:nvPicPr>
        <p:blipFill>
          <a:blip r:embed="rId3"/>
          <a:stretch>
            <a:fillRect/>
          </a:stretch>
        </p:blipFill>
        <p:spPr>
          <a:xfrm>
            <a:off x="5361155" y="952487"/>
            <a:ext cx="3576774" cy="2009424"/>
          </a:xfrm>
          <a:prstGeom prst="rect">
            <a:avLst/>
          </a:prstGeom>
        </p:spPr>
      </p:pic>
    </p:spTree>
    <p:extLst>
      <p:ext uri="{BB962C8B-B14F-4D97-AF65-F5344CB8AC3E}">
        <p14:creationId xmlns:p14="http://schemas.microsoft.com/office/powerpoint/2010/main" val="2156302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7" y="-1486455"/>
            <a:ext cx="9225747" cy="6923122"/>
          </a:xfrm>
          <a:prstGeom prst="rect">
            <a:avLst/>
          </a:prstGeom>
        </p:spPr>
      </p:pic>
      <p:sp>
        <p:nvSpPr>
          <p:cNvPr id="5" name="Rektangel 4"/>
          <p:cNvSpPr/>
          <p:nvPr/>
        </p:nvSpPr>
        <p:spPr>
          <a:xfrm>
            <a:off x="387795" y="787358"/>
            <a:ext cx="1122230" cy="535531"/>
          </a:xfrm>
          <a:prstGeom prst="rect">
            <a:avLst/>
          </a:prstGeom>
        </p:spPr>
        <p:txBody>
          <a:bodyPr wrap="none">
            <a:spAutoFit/>
          </a:bodyPr>
          <a:lstStyle/>
          <a:p>
            <a:r>
              <a:rPr lang="en-US" sz="2880" b="1" dirty="0">
                <a:solidFill>
                  <a:schemeClr val="bg1"/>
                </a:solidFill>
              </a:rPr>
              <a:t>Tack!</a:t>
            </a:r>
            <a:endParaRPr lang="sv-SE" sz="1620" dirty="0">
              <a:solidFill>
                <a:schemeClr val="bg1"/>
              </a:solidFill>
            </a:endParaRPr>
          </a:p>
        </p:txBody>
      </p:sp>
      <p:sp>
        <p:nvSpPr>
          <p:cNvPr id="6" name="textruta 5"/>
          <p:cNvSpPr txBox="1"/>
          <p:nvPr/>
        </p:nvSpPr>
        <p:spPr>
          <a:xfrm>
            <a:off x="520941" y="2844246"/>
            <a:ext cx="1360951" cy="535531"/>
          </a:xfrm>
          <a:prstGeom prst="rect">
            <a:avLst/>
          </a:prstGeom>
          <a:noFill/>
        </p:spPr>
        <p:txBody>
          <a:bodyPr wrap="square" rtlCol="0">
            <a:spAutoFit/>
          </a:bodyPr>
          <a:lstStyle/>
          <a:p>
            <a:r>
              <a:rPr lang="en-US" sz="2880" b="1" dirty="0" err="1">
                <a:solidFill>
                  <a:schemeClr val="bg1"/>
                </a:solidFill>
              </a:rPr>
              <a:t>Kiitos</a:t>
            </a:r>
            <a:r>
              <a:rPr lang="en-US" sz="2880" b="1" dirty="0">
                <a:solidFill>
                  <a:schemeClr val="bg1"/>
                </a:solidFill>
              </a:rPr>
              <a:t>!</a:t>
            </a:r>
            <a:endParaRPr lang="sv-SE" sz="2880" b="1" dirty="0">
              <a:solidFill>
                <a:schemeClr val="bg1"/>
              </a:solidFill>
            </a:endParaRPr>
          </a:p>
        </p:txBody>
      </p:sp>
      <p:sp>
        <p:nvSpPr>
          <p:cNvPr id="7" name="textruta 6"/>
          <p:cNvSpPr txBox="1"/>
          <p:nvPr/>
        </p:nvSpPr>
        <p:spPr>
          <a:xfrm>
            <a:off x="2941530" y="1526128"/>
            <a:ext cx="1274708" cy="535531"/>
          </a:xfrm>
          <a:prstGeom prst="rect">
            <a:avLst/>
          </a:prstGeom>
          <a:noFill/>
        </p:spPr>
        <p:txBody>
          <a:bodyPr wrap="none" rtlCol="0">
            <a:spAutoFit/>
          </a:bodyPr>
          <a:lstStyle/>
          <a:p>
            <a:r>
              <a:rPr lang="he-IL" sz="2880" b="1" dirty="0">
                <a:solidFill>
                  <a:schemeClr val="bg1"/>
                </a:solidFill>
              </a:rPr>
              <a:t>אַ דאַנק</a:t>
            </a:r>
          </a:p>
        </p:txBody>
      </p:sp>
      <p:sp>
        <p:nvSpPr>
          <p:cNvPr id="8" name="textruta 7"/>
          <p:cNvSpPr txBox="1"/>
          <p:nvPr/>
        </p:nvSpPr>
        <p:spPr>
          <a:xfrm>
            <a:off x="6798631" y="1209326"/>
            <a:ext cx="1273105" cy="535531"/>
          </a:xfrm>
          <a:prstGeom prst="rect">
            <a:avLst/>
          </a:prstGeom>
          <a:noFill/>
        </p:spPr>
        <p:txBody>
          <a:bodyPr wrap="none" rtlCol="0">
            <a:spAutoFit/>
          </a:bodyPr>
          <a:lstStyle/>
          <a:p>
            <a:r>
              <a:rPr lang="en-US" sz="2880" b="1" dirty="0" err="1">
                <a:solidFill>
                  <a:schemeClr val="bg1"/>
                </a:solidFill>
              </a:rPr>
              <a:t>Gijtto</a:t>
            </a:r>
            <a:r>
              <a:rPr lang="en-US" sz="2880" b="1" dirty="0">
                <a:solidFill>
                  <a:schemeClr val="bg1"/>
                </a:solidFill>
              </a:rPr>
              <a:t>!</a:t>
            </a:r>
            <a:endParaRPr lang="sv-SE" sz="2880" b="1" dirty="0">
              <a:solidFill>
                <a:schemeClr val="bg1"/>
              </a:solidFill>
            </a:endParaRPr>
          </a:p>
        </p:txBody>
      </p:sp>
      <p:sp>
        <p:nvSpPr>
          <p:cNvPr id="9" name="textruta 8"/>
          <p:cNvSpPr txBox="1"/>
          <p:nvPr/>
        </p:nvSpPr>
        <p:spPr>
          <a:xfrm>
            <a:off x="6625788" y="2749843"/>
            <a:ext cx="1189749" cy="535531"/>
          </a:xfrm>
          <a:prstGeom prst="rect">
            <a:avLst/>
          </a:prstGeom>
          <a:noFill/>
        </p:spPr>
        <p:txBody>
          <a:bodyPr wrap="none" rtlCol="0">
            <a:spAutoFit/>
          </a:bodyPr>
          <a:lstStyle/>
          <a:p>
            <a:r>
              <a:rPr lang="en-US" sz="2880" b="1" dirty="0" err="1">
                <a:solidFill>
                  <a:schemeClr val="bg1"/>
                </a:solidFill>
              </a:rPr>
              <a:t>Najis</a:t>
            </a:r>
            <a:r>
              <a:rPr lang="en-US" sz="2880" b="1" dirty="0">
                <a:solidFill>
                  <a:schemeClr val="bg1"/>
                </a:solidFill>
              </a:rPr>
              <a:t>!</a:t>
            </a:r>
            <a:endParaRPr lang="sv-SE" sz="2880" b="1" dirty="0">
              <a:solidFill>
                <a:schemeClr val="bg1"/>
              </a:solidFill>
            </a:endParaRPr>
          </a:p>
        </p:txBody>
      </p:sp>
      <p:sp>
        <p:nvSpPr>
          <p:cNvPr id="11" name="textruta 10"/>
          <p:cNvSpPr txBox="1"/>
          <p:nvPr/>
        </p:nvSpPr>
        <p:spPr>
          <a:xfrm>
            <a:off x="4083088" y="3651781"/>
            <a:ext cx="1881719" cy="535531"/>
          </a:xfrm>
          <a:prstGeom prst="rect">
            <a:avLst/>
          </a:prstGeom>
          <a:noFill/>
        </p:spPr>
        <p:txBody>
          <a:bodyPr wrap="square" rtlCol="0">
            <a:spAutoFit/>
          </a:bodyPr>
          <a:lstStyle/>
          <a:p>
            <a:r>
              <a:rPr lang="en-US" sz="2880" b="1" dirty="0" err="1">
                <a:solidFill>
                  <a:schemeClr val="bg1"/>
                </a:solidFill>
              </a:rPr>
              <a:t>Gäjhtoe</a:t>
            </a:r>
            <a:r>
              <a:rPr lang="en-US" sz="2880" b="1" dirty="0">
                <a:solidFill>
                  <a:schemeClr val="bg1"/>
                </a:solidFill>
              </a:rPr>
              <a:t>!</a:t>
            </a:r>
            <a:endParaRPr lang="sv-SE" sz="2880" b="1" dirty="0">
              <a:solidFill>
                <a:schemeClr val="bg1"/>
              </a:solidFill>
            </a:endParaRPr>
          </a:p>
        </p:txBody>
      </p:sp>
      <p:sp>
        <p:nvSpPr>
          <p:cNvPr id="12" name="textruta 11"/>
          <p:cNvSpPr txBox="1"/>
          <p:nvPr/>
        </p:nvSpPr>
        <p:spPr>
          <a:xfrm>
            <a:off x="7130107" y="3763121"/>
            <a:ext cx="1149674" cy="535531"/>
          </a:xfrm>
          <a:prstGeom prst="rect">
            <a:avLst/>
          </a:prstGeom>
          <a:noFill/>
        </p:spPr>
        <p:txBody>
          <a:bodyPr wrap="none" rtlCol="0">
            <a:spAutoFit/>
          </a:bodyPr>
          <a:lstStyle/>
          <a:p>
            <a:r>
              <a:rPr lang="sv-SE" sz="2880" b="1" dirty="0" err="1">
                <a:solidFill>
                  <a:schemeClr val="bg1"/>
                </a:solidFill>
              </a:rPr>
              <a:t>Giitu</a:t>
            </a:r>
            <a:r>
              <a:rPr lang="sv-SE" sz="2880" b="1" dirty="0">
                <a:solidFill>
                  <a:schemeClr val="bg1"/>
                </a:solidFill>
              </a:rPr>
              <a:t>!</a:t>
            </a:r>
            <a:endParaRPr lang="he-IL" sz="2880" b="1" dirty="0">
              <a:solidFill>
                <a:schemeClr val="bg1"/>
              </a:solidFill>
            </a:endParaRPr>
          </a:p>
        </p:txBody>
      </p:sp>
      <p:sp>
        <p:nvSpPr>
          <p:cNvPr id="13" name="textruta 12">
            <a:extLst>
              <a:ext uri="{FF2B5EF4-FFF2-40B4-BE49-F238E27FC236}">
                <a16:creationId xmlns:a16="http://schemas.microsoft.com/office/drawing/2014/main" xmlns="" id="{FEA359A6-A987-4D8F-BFDA-3AEAAEC76A9C}"/>
              </a:ext>
            </a:extLst>
          </p:cNvPr>
          <p:cNvSpPr txBox="1"/>
          <p:nvPr/>
        </p:nvSpPr>
        <p:spPr>
          <a:xfrm>
            <a:off x="2264101" y="4022595"/>
            <a:ext cx="1354858" cy="535531"/>
          </a:xfrm>
          <a:prstGeom prst="rect">
            <a:avLst/>
          </a:prstGeom>
          <a:noFill/>
        </p:spPr>
        <p:txBody>
          <a:bodyPr wrap="none" rtlCol="0">
            <a:spAutoFit/>
          </a:bodyPr>
          <a:lstStyle/>
          <a:p>
            <a:r>
              <a:rPr lang="sv-SE" sz="2880" b="1" dirty="0" err="1">
                <a:solidFill>
                  <a:schemeClr val="bg1"/>
                </a:solidFill>
              </a:rPr>
              <a:t>Giitoe</a:t>
            </a:r>
            <a:r>
              <a:rPr lang="sv-SE" sz="2880" b="1" dirty="0">
                <a:solidFill>
                  <a:schemeClr val="bg1"/>
                </a:solidFill>
              </a:rPr>
              <a:t>!</a:t>
            </a:r>
          </a:p>
        </p:txBody>
      </p:sp>
      <p:sp>
        <p:nvSpPr>
          <p:cNvPr id="14" name="Rubrik 3"/>
          <p:cNvSpPr txBox="1">
            <a:spLocks/>
          </p:cNvSpPr>
          <p:nvPr/>
        </p:nvSpPr>
        <p:spPr>
          <a:xfrm>
            <a:off x="4531126" y="4665059"/>
            <a:ext cx="4405976" cy="480131"/>
          </a:xfrm>
          <a:prstGeom prst="rect">
            <a:avLst/>
          </a:prstGeom>
        </p:spPr>
        <p:txBody>
          <a:bodyPr/>
          <a:lst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smtClean="0">
                <a:solidFill>
                  <a:schemeClr val="bg1"/>
                </a:solidFill>
              </a:rPr>
              <a:t>…för er uppmärksamhet!</a:t>
            </a:r>
            <a:endParaRPr lang="sv-SE" kern="0" dirty="0">
              <a:solidFill>
                <a:schemeClr val="bg1"/>
              </a:solidFill>
            </a:endParaRPr>
          </a:p>
        </p:txBody>
      </p:sp>
    </p:spTree>
    <p:extLst>
      <p:ext uri="{BB962C8B-B14F-4D97-AF65-F5344CB8AC3E}">
        <p14:creationId xmlns:p14="http://schemas.microsoft.com/office/powerpoint/2010/main" val="84728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61201" y="1278228"/>
            <a:ext cx="5978095" cy="834016"/>
          </a:xfrm>
        </p:spPr>
        <p:txBody>
          <a:bodyPr/>
          <a:lstStyle/>
          <a:p>
            <a:r>
              <a:rPr lang="sv-SE" dirty="0" smtClean="0"/>
              <a:t>Innehåll</a:t>
            </a:r>
            <a:endParaRPr lang="sv-SE" dirty="0"/>
          </a:p>
        </p:txBody>
      </p:sp>
      <p:sp>
        <p:nvSpPr>
          <p:cNvPr id="3" name="Platshållare för innehåll 2"/>
          <p:cNvSpPr>
            <a:spLocks noGrp="1"/>
          </p:cNvSpPr>
          <p:nvPr>
            <p:ph sz="half" idx="1"/>
          </p:nvPr>
        </p:nvSpPr>
        <p:spPr>
          <a:xfrm>
            <a:off x="861200" y="2255478"/>
            <a:ext cx="5978096" cy="1974347"/>
          </a:xfrm>
        </p:spPr>
        <p:txBody>
          <a:bodyPr/>
          <a:lstStyle/>
          <a:p>
            <a:r>
              <a:rPr lang="sv-SE" dirty="0" smtClean="0"/>
              <a:t>Nationella minoriteter och minoritetsspråk</a:t>
            </a:r>
          </a:p>
          <a:p>
            <a:r>
              <a:rPr lang="sv-SE" dirty="0" smtClean="0"/>
              <a:t>Bakgrunden </a:t>
            </a:r>
            <a:r>
              <a:rPr lang="sv-SE" dirty="0"/>
              <a:t>till minoritetspolitiken och minoritetslagen</a:t>
            </a:r>
          </a:p>
          <a:p>
            <a:r>
              <a:rPr lang="sv-SE" dirty="0"/>
              <a:t>Bestämmelser i </a:t>
            </a:r>
            <a:r>
              <a:rPr lang="sv-SE" dirty="0" smtClean="0"/>
              <a:t>minoritetslagen</a:t>
            </a:r>
            <a:endParaRPr lang="sv-SE" dirty="0"/>
          </a:p>
          <a:p>
            <a:r>
              <a:rPr lang="sv-SE" dirty="0" smtClean="0"/>
              <a:t>Region Norrbottens minoritetspolitiska arbete</a:t>
            </a:r>
            <a:endParaRPr lang="sv-SE" dirty="0"/>
          </a:p>
          <a:p>
            <a:pPr marL="0" indent="0">
              <a:buNone/>
            </a:pPr>
            <a:endParaRPr lang="sv-SE" dirty="0"/>
          </a:p>
        </p:txBody>
      </p:sp>
      <p:pic>
        <p:nvPicPr>
          <p:cNvPr id="5" name="Bildobjekt 4"/>
          <p:cNvPicPr>
            <a:picLocks noChangeAspect="1"/>
          </p:cNvPicPr>
          <p:nvPr/>
        </p:nvPicPr>
        <p:blipFill>
          <a:blip r:embed="rId3"/>
          <a:stretch>
            <a:fillRect/>
          </a:stretch>
        </p:blipFill>
        <p:spPr>
          <a:xfrm>
            <a:off x="6126480" y="0"/>
            <a:ext cx="3017520" cy="1695236"/>
          </a:xfrm>
          <a:prstGeom prst="rect">
            <a:avLst/>
          </a:prstGeom>
        </p:spPr>
      </p:pic>
    </p:spTree>
    <p:extLst>
      <p:ext uri="{BB962C8B-B14F-4D97-AF65-F5344CB8AC3E}">
        <p14:creationId xmlns:p14="http://schemas.microsoft.com/office/powerpoint/2010/main" val="406261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8762" y="293044"/>
            <a:ext cx="7107265" cy="742660"/>
          </a:xfrm>
        </p:spPr>
        <p:txBody>
          <a:bodyPr/>
          <a:lstStyle/>
          <a:p>
            <a:r>
              <a:rPr lang="sv-SE" dirty="0"/>
              <a:t>N</a:t>
            </a:r>
            <a:r>
              <a:rPr lang="sv-SE" dirty="0" smtClean="0"/>
              <a:t>ationella minoriteter och minoritetsspråk</a:t>
            </a:r>
            <a:r>
              <a:rPr lang="sv-SE" dirty="0"/>
              <a:t/>
            </a:r>
            <a:br>
              <a:rPr lang="sv-SE" dirty="0"/>
            </a:br>
            <a:endParaRPr lang="sv-SE" dirty="0"/>
          </a:p>
        </p:txBody>
      </p:sp>
      <p:sp>
        <p:nvSpPr>
          <p:cNvPr id="3" name="Platshållare för innehåll 2"/>
          <p:cNvSpPr>
            <a:spLocks noGrp="1"/>
          </p:cNvSpPr>
          <p:nvPr>
            <p:ph sz="half" idx="1"/>
          </p:nvPr>
        </p:nvSpPr>
        <p:spPr/>
        <p:txBody>
          <a:bodyPr/>
          <a:lstStyle/>
          <a:p>
            <a:pPr marL="0" indent="0">
              <a:buNone/>
            </a:pPr>
            <a:r>
              <a:rPr lang="sv-SE" dirty="0" smtClean="0"/>
              <a:t>Samer</a:t>
            </a:r>
          </a:p>
          <a:p>
            <a:pPr marL="0" indent="0">
              <a:buNone/>
            </a:pPr>
            <a:r>
              <a:rPr lang="sv-SE" dirty="0" smtClean="0"/>
              <a:t>Sverigefinnar</a:t>
            </a:r>
          </a:p>
          <a:p>
            <a:pPr marL="0" indent="0">
              <a:buNone/>
            </a:pPr>
            <a:r>
              <a:rPr lang="sv-SE" dirty="0"/>
              <a:t>T</a:t>
            </a:r>
            <a:r>
              <a:rPr lang="sv-SE" dirty="0" smtClean="0"/>
              <a:t>ornedalingar</a:t>
            </a:r>
          </a:p>
          <a:p>
            <a:pPr marL="0" indent="0">
              <a:buNone/>
            </a:pPr>
            <a:r>
              <a:rPr lang="sv-SE" dirty="0" smtClean="0"/>
              <a:t>Judar</a:t>
            </a:r>
          </a:p>
          <a:p>
            <a:pPr marL="0" indent="0">
              <a:buNone/>
            </a:pPr>
            <a:r>
              <a:rPr lang="sv-SE" dirty="0" smtClean="0"/>
              <a:t>Romer</a:t>
            </a:r>
          </a:p>
          <a:p>
            <a:pPr marL="0" indent="0">
              <a:buNone/>
            </a:pPr>
            <a:endParaRPr lang="sv-SE" dirty="0"/>
          </a:p>
          <a:p>
            <a:pPr marL="0" indent="0">
              <a:buNone/>
            </a:pPr>
            <a:r>
              <a:rPr lang="sv-SE" i="1" dirty="0"/>
              <a:t>Självidentifikation!</a:t>
            </a:r>
          </a:p>
          <a:p>
            <a:pPr marL="0" indent="0">
              <a:buNone/>
            </a:pPr>
            <a:endParaRPr lang="sv-SE" dirty="0"/>
          </a:p>
        </p:txBody>
      </p:sp>
      <p:sp>
        <p:nvSpPr>
          <p:cNvPr id="4" name="Platshållare för innehåll 3"/>
          <p:cNvSpPr>
            <a:spLocks noGrp="1"/>
          </p:cNvSpPr>
          <p:nvPr>
            <p:ph sz="half" idx="10"/>
          </p:nvPr>
        </p:nvSpPr>
        <p:spPr/>
        <p:txBody>
          <a:bodyPr/>
          <a:lstStyle/>
          <a:p>
            <a:pPr marL="0" indent="0">
              <a:buNone/>
            </a:pPr>
            <a:r>
              <a:rPr lang="sv-SE" dirty="0"/>
              <a:t>Samiska</a:t>
            </a:r>
          </a:p>
          <a:p>
            <a:pPr marL="0" indent="0">
              <a:buNone/>
            </a:pPr>
            <a:r>
              <a:rPr lang="sv-SE" dirty="0" smtClean="0"/>
              <a:t>Finska</a:t>
            </a:r>
            <a:endParaRPr lang="sv-SE" dirty="0"/>
          </a:p>
          <a:p>
            <a:pPr marL="0" indent="0">
              <a:buNone/>
            </a:pPr>
            <a:r>
              <a:rPr lang="sv-SE" dirty="0"/>
              <a:t>Meänkieli</a:t>
            </a:r>
          </a:p>
          <a:p>
            <a:pPr marL="0" indent="0">
              <a:buNone/>
            </a:pPr>
            <a:r>
              <a:rPr lang="sv-SE" dirty="0" smtClean="0"/>
              <a:t>Jiddisch</a:t>
            </a:r>
          </a:p>
          <a:p>
            <a:pPr marL="0" indent="0">
              <a:buNone/>
            </a:pPr>
            <a:r>
              <a:rPr lang="sv-SE" dirty="0"/>
              <a:t>R</a:t>
            </a:r>
            <a:r>
              <a:rPr lang="sv-SE" dirty="0" smtClean="0"/>
              <a:t>omani </a:t>
            </a:r>
            <a:r>
              <a:rPr lang="sv-SE" dirty="0" err="1" smtClean="0"/>
              <a:t>chib</a:t>
            </a:r>
            <a:endParaRPr lang="sv-SE" dirty="0" smtClean="0"/>
          </a:p>
          <a:p>
            <a:pPr marL="0" indent="0">
              <a:buNone/>
            </a:pPr>
            <a:endParaRPr lang="sv-SE" dirty="0"/>
          </a:p>
          <a:p>
            <a:pPr marL="0" indent="0">
              <a:buNone/>
            </a:pPr>
            <a:r>
              <a:rPr lang="sv-SE" i="1" dirty="0"/>
              <a:t>Samtliga varieteter!</a:t>
            </a:r>
            <a:r>
              <a:rPr lang="sv-SE" i="1" dirty="0" smtClean="0"/>
              <a:t> </a:t>
            </a:r>
            <a:endParaRPr lang="sv-SE" i="1" dirty="0"/>
          </a:p>
        </p:txBody>
      </p:sp>
      <p:pic>
        <p:nvPicPr>
          <p:cNvPr id="7" name="Bildobjekt 6">
            <a:extLst>
              <a:ext uri="{FF2B5EF4-FFF2-40B4-BE49-F238E27FC236}">
                <a16:creationId xmlns="" xmlns:a16="http://schemas.microsoft.com/office/drawing/2014/main" id="{EC76799E-EA56-4771-83F9-423BFB85C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369165"/>
            <a:ext cx="2018275" cy="2018275"/>
          </a:xfrm>
          <a:prstGeom prst="rect">
            <a:avLst/>
          </a:prstGeom>
        </p:spPr>
      </p:pic>
      <p:pic>
        <p:nvPicPr>
          <p:cNvPr id="18" name="Bildobjekt 17"/>
          <p:cNvPicPr>
            <a:picLocks noChangeAspect="1"/>
          </p:cNvPicPr>
          <p:nvPr/>
        </p:nvPicPr>
        <p:blipFill>
          <a:blip r:embed="rId4"/>
          <a:stretch>
            <a:fillRect/>
          </a:stretch>
        </p:blipFill>
        <p:spPr>
          <a:xfrm>
            <a:off x="2797962" y="2050659"/>
            <a:ext cx="1146750" cy="655286"/>
          </a:xfrm>
          <a:prstGeom prst="rect">
            <a:avLst/>
          </a:prstGeom>
        </p:spPr>
      </p:pic>
      <p:pic>
        <p:nvPicPr>
          <p:cNvPr id="19" name="Bildobjekt 18"/>
          <p:cNvPicPr>
            <a:picLocks noChangeAspect="1"/>
          </p:cNvPicPr>
          <p:nvPr/>
        </p:nvPicPr>
        <p:blipFill>
          <a:blip r:embed="rId5"/>
          <a:stretch>
            <a:fillRect/>
          </a:stretch>
        </p:blipFill>
        <p:spPr>
          <a:xfrm>
            <a:off x="6283081" y="1369165"/>
            <a:ext cx="1960374" cy="1905920"/>
          </a:xfrm>
          <a:prstGeom prst="rect">
            <a:avLst/>
          </a:prstGeom>
        </p:spPr>
      </p:pic>
      <p:sp>
        <p:nvSpPr>
          <p:cNvPr id="8" name="Ellips 7"/>
          <p:cNvSpPr/>
          <p:nvPr/>
        </p:nvSpPr>
        <p:spPr bwMode="auto">
          <a:xfrm>
            <a:off x="195722" y="66870"/>
            <a:ext cx="1397000" cy="635000"/>
          </a:xfrm>
          <a:prstGeom prst="ellipse">
            <a:avLst/>
          </a:prstGeom>
          <a:solidFill>
            <a:srgbClr val="ECD21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smtClean="0">
                <a:ln>
                  <a:noFill/>
                </a:ln>
                <a:solidFill>
                  <a:schemeClr val="tx1"/>
                </a:solidFill>
                <a:effectLst/>
                <a:latin typeface="Arial" charset="0"/>
              </a:rPr>
              <a:t>Vem?</a:t>
            </a:r>
          </a:p>
        </p:txBody>
      </p:sp>
    </p:spTree>
    <p:extLst>
      <p:ext uri="{BB962C8B-B14F-4D97-AF65-F5344CB8AC3E}">
        <p14:creationId xmlns:p14="http://schemas.microsoft.com/office/powerpoint/2010/main" val="443392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5665" y="791994"/>
            <a:ext cx="7845192" cy="669532"/>
          </a:xfrm>
        </p:spPr>
        <p:txBody>
          <a:bodyPr/>
          <a:lstStyle/>
          <a:p>
            <a:r>
              <a:rPr lang="sv-SE" dirty="0" smtClean="0"/>
              <a:t>Bakgrund till </a:t>
            </a:r>
            <a:r>
              <a:rPr lang="sv-SE" dirty="0"/>
              <a:t>minoritetspolitiken och minoritetslagen</a:t>
            </a:r>
          </a:p>
        </p:txBody>
      </p:sp>
      <p:sp>
        <p:nvSpPr>
          <p:cNvPr id="3" name="Platshållare för innehåll 2"/>
          <p:cNvSpPr>
            <a:spLocks noGrp="1"/>
          </p:cNvSpPr>
          <p:nvPr>
            <p:ph sz="half" idx="1"/>
          </p:nvPr>
        </p:nvSpPr>
        <p:spPr>
          <a:xfrm>
            <a:off x="645665" y="1923467"/>
            <a:ext cx="5325477" cy="2562270"/>
          </a:xfrm>
        </p:spPr>
        <p:txBody>
          <a:bodyPr/>
          <a:lstStyle/>
          <a:p>
            <a:pPr marL="180975" indent="-180975">
              <a:spcBef>
                <a:spcPts val="600"/>
              </a:spcBef>
              <a:spcAft>
                <a:spcPts val="600"/>
              </a:spcAft>
            </a:pPr>
            <a:r>
              <a:rPr lang="sv-SE" dirty="0" smtClean="0">
                <a:solidFill>
                  <a:prstClr val="black">
                    <a:lumMod val="75000"/>
                    <a:lumOff val="25000"/>
                  </a:prstClr>
                </a:solidFill>
              </a:rPr>
              <a:t>Diskriminering, marginalisering, kränkta rättigheter, övergrepp, assimilering</a:t>
            </a:r>
          </a:p>
          <a:p>
            <a:pPr marL="180975" indent="-180975">
              <a:spcBef>
                <a:spcPts val="600"/>
              </a:spcBef>
              <a:spcAft>
                <a:spcPts val="600"/>
              </a:spcAft>
            </a:pPr>
            <a:r>
              <a:rPr lang="sv-SE" dirty="0" smtClean="0">
                <a:solidFill>
                  <a:prstClr val="black">
                    <a:lumMod val="75000"/>
                    <a:lumOff val="25000"/>
                  </a:prstClr>
                </a:solidFill>
              </a:rPr>
              <a:t>Samhällets ansvar: skydda och främja fortlevnad av kulturer och språk</a:t>
            </a:r>
          </a:p>
          <a:p>
            <a:pPr marL="180975" indent="-180975">
              <a:spcBef>
                <a:spcPts val="600"/>
              </a:spcBef>
              <a:spcAft>
                <a:spcPts val="600"/>
              </a:spcAft>
            </a:pPr>
            <a:r>
              <a:rPr lang="sv-SE" dirty="0"/>
              <a:t>U</a:t>
            </a:r>
            <a:r>
              <a:rPr lang="sv-SE" dirty="0" smtClean="0"/>
              <a:t>ppnå </a:t>
            </a:r>
            <a:r>
              <a:rPr lang="sv-SE" dirty="0"/>
              <a:t>stabilitet, demokratisk säkerhet och </a:t>
            </a:r>
            <a:r>
              <a:rPr lang="sv-SE" dirty="0" smtClean="0"/>
              <a:t>fred</a:t>
            </a:r>
            <a:endParaRPr lang="sv-SE" dirty="0"/>
          </a:p>
          <a:p>
            <a:pPr marL="180975" indent="-180975">
              <a:spcBef>
                <a:spcPts val="600"/>
              </a:spcBef>
              <a:spcAft>
                <a:spcPts val="600"/>
              </a:spcAft>
            </a:pPr>
            <a:r>
              <a:rPr lang="sv-SE" dirty="0">
                <a:solidFill>
                  <a:prstClr val="black">
                    <a:lumMod val="75000"/>
                    <a:lumOff val="25000"/>
                  </a:prstClr>
                </a:solidFill>
              </a:rPr>
              <a:t>O</a:t>
            </a:r>
            <a:r>
              <a:rPr lang="sv-SE" dirty="0" smtClean="0">
                <a:solidFill>
                  <a:prstClr val="black">
                    <a:lumMod val="75000"/>
                    <a:lumOff val="25000"/>
                  </a:prstClr>
                </a:solidFill>
              </a:rPr>
              <a:t>mistlig </a:t>
            </a:r>
            <a:r>
              <a:rPr lang="sv-SE" dirty="0">
                <a:solidFill>
                  <a:prstClr val="black">
                    <a:lumMod val="75000"/>
                    <a:lumOff val="25000"/>
                  </a:prstClr>
                </a:solidFill>
              </a:rPr>
              <a:t>rättighet utifrån de mänskliga </a:t>
            </a:r>
            <a:r>
              <a:rPr lang="sv-SE" dirty="0" smtClean="0">
                <a:solidFill>
                  <a:prstClr val="black">
                    <a:lumMod val="75000"/>
                    <a:lumOff val="25000"/>
                  </a:prstClr>
                </a:solidFill>
              </a:rPr>
              <a:t>rättigheterna</a:t>
            </a:r>
            <a:endParaRPr lang="sv-SE" dirty="0"/>
          </a:p>
        </p:txBody>
      </p:sp>
      <p:sp>
        <p:nvSpPr>
          <p:cNvPr id="4" name="Ellips 3"/>
          <p:cNvSpPr/>
          <p:nvPr/>
        </p:nvSpPr>
        <p:spPr bwMode="auto">
          <a:xfrm>
            <a:off x="195722" y="66870"/>
            <a:ext cx="1397000" cy="635000"/>
          </a:xfrm>
          <a:prstGeom prst="ellipse">
            <a:avLst/>
          </a:prstGeom>
          <a:solidFill>
            <a:srgbClr val="ECD21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smtClean="0">
                <a:ln>
                  <a:noFill/>
                </a:ln>
                <a:solidFill>
                  <a:schemeClr val="tx1"/>
                </a:solidFill>
                <a:effectLst/>
                <a:latin typeface="Arial" charset="0"/>
              </a:rPr>
              <a:t>Varför?</a:t>
            </a:r>
          </a:p>
        </p:txBody>
      </p:sp>
      <p:pic>
        <p:nvPicPr>
          <p:cNvPr id="5" name="Bildobjekt 4"/>
          <p:cNvPicPr>
            <a:picLocks noChangeAspect="1"/>
          </p:cNvPicPr>
          <p:nvPr/>
        </p:nvPicPr>
        <p:blipFill>
          <a:blip r:embed="rId3"/>
          <a:stretch>
            <a:fillRect/>
          </a:stretch>
        </p:blipFill>
        <p:spPr>
          <a:xfrm>
            <a:off x="6144571" y="1619479"/>
            <a:ext cx="2237850" cy="2866257"/>
          </a:xfrm>
          <a:prstGeom prst="rect">
            <a:avLst/>
          </a:prstGeom>
        </p:spPr>
      </p:pic>
    </p:spTree>
    <p:extLst>
      <p:ext uri="{BB962C8B-B14F-4D97-AF65-F5344CB8AC3E}">
        <p14:creationId xmlns:p14="http://schemas.microsoft.com/office/powerpoint/2010/main" val="245398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3690" y="0"/>
            <a:ext cx="7325647" cy="1154271"/>
          </a:xfrm>
        </p:spPr>
        <p:txBody>
          <a:bodyPr/>
          <a:lstStyle/>
          <a:p>
            <a:pPr algn="ctr"/>
            <a:r>
              <a:rPr lang="sv-SE" dirty="0" smtClean="0"/>
              <a:t>Konventioner som grund för minoritetspolitiken </a:t>
            </a:r>
            <a:br>
              <a:rPr lang="sv-SE" dirty="0" smtClean="0"/>
            </a:br>
            <a:r>
              <a:rPr lang="sv-SE" sz="1400" dirty="0"/>
              <a:t>Utgör en integrerad del av det internationella skyddet av mänskliga rättigheter</a:t>
            </a:r>
            <a:r>
              <a:rPr lang="sv-SE" dirty="0"/>
              <a:t/>
            </a:r>
            <a:br>
              <a:rPr lang="sv-SE" dirty="0"/>
            </a:br>
            <a:endParaRPr lang="sv-SE" dirty="0"/>
          </a:p>
        </p:txBody>
      </p:sp>
      <p:sp>
        <p:nvSpPr>
          <p:cNvPr id="5" name="Rektangel med rundade hörn på samma sida 4"/>
          <p:cNvSpPr/>
          <p:nvPr/>
        </p:nvSpPr>
        <p:spPr>
          <a:xfrm rot="5400000">
            <a:off x="1924938" y="-669558"/>
            <a:ext cx="216483" cy="4066352"/>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72000" rIns="0" bIns="0" rtlCol="0" anchor="ctr"/>
          <a:lstStyle/>
          <a:p>
            <a:pPr algn="r"/>
            <a:r>
              <a:rPr lang="sv-SE" sz="1600" b="1" dirty="0" smtClean="0">
                <a:solidFill>
                  <a:prstClr val="white"/>
                </a:solidFill>
              </a:rPr>
              <a:t>Språkstadgan	1992</a:t>
            </a:r>
            <a:endParaRPr lang="sv-SE" sz="1600" b="1" dirty="0">
              <a:solidFill>
                <a:prstClr val="white"/>
              </a:solidFill>
            </a:endParaRPr>
          </a:p>
        </p:txBody>
      </p:sp>
      <p:sp>
        <p:nvSpPr>
          <p:cNvPr id="6" name="Platshållare för innehåll 5"/>
          <p:cNvSpPr txBox="1">
            <a:spLocks noGrp="1"/>
          </p:cNvSpPr>
          <p:nvPr>
            <p:ph sz="half" idx="1"/>
          </p:nvPr>
        </p:nvSpPr>
        <p:spPr>
          <a:xfrm>
            <a:off x="505191" y="1395281"/>
            <a:ext cx="3475079" cy="614390"/>
          </a:xfrm>
          <a:prstGeom prst="rect">
            <a:avLst/>
          </a:prstGeom>
          <a:noFill/>
        </p:spPr>
        <p:txBody>
          <a:bodyPr wrap="square" lIns="0" tIns="72000" rIns="0" bIns="0" rtlCol="0">
            <a:spAutoFit/>
          </a:bodyPr>
          <a:lstStyle/>
          <a:p>
            <a:pPr marL="0" indent="0">
              <a:spcAft>
                <a:spcPts val="600"/>
              </a:spcAft>
              <a:buNone/>
            </a:pPr>
            <a:r>
              <a:rPr lang="sv-SE" dirty="0">
                <a:solidFill>
                  <a:prstClr val="black">
                    <a:lumMod val="75000"/>
                    <a:lumOff val="25000"/>
                  </a:prstClr>
                </a:solidFill>
              </a:rPr>
              <a:t>Den europeiska stadgan om</a:t>
            </a:r>
            <a:br>
              <a:rPr lang="sv-SE" dirty="0">
                <a:solidFill>
                  <a:prstClr val="black">
                    <a:lumMod val="75000"/>
                    <a:lumOff val="25000"/>
                  </a:prstClr>
                </a:solidFill>
              </a:rPr>
            </a:br>
            <a:r>
              <a:rPr lang="sv-SE" dirty="0">
                <a:solidFill>
                  <a:prstClr val="black">
                    <a:lumMod val="75000"/>
                    <a:lumOff val="25000"/>
                  </a:prstClr>
                </a:solidFill>
              </a:rPr>
              <a:t>landsdels- eller minoritetsspråk.</a:t>
            </a:r>
          </a:p>
        </p:txBody>
      </p:sp>
      <p:sp>
        <p:nvSpPr>
          <p:cNvPr id="7" name="Rektangel med rundade hörn på samma sida 6"/>
          <p:cNvSpPr/>
          <p:nvPr/>
        </p:nvSpPr>
        <p:spPr>
          <a:xfrm rot="5400000">
            <a:off x="1924936" y="262455"/>
            <a:ext cx="216483" cy="4066354"/>
          </a:xfrm>
          <a:prstGeom prst="round2SameRect">
            <a:avLst>
              <a:gd name="adj1" fmla="val 5000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72000" rIns="0" bIns="0" rtlCol="0" anchor="ctr"/>
          <a:lstStyle/>
          <a:p>
            <a:pPr algn="r"/>
            <a:r>
              <a:rPr lang="sv-SE" sz="1600" b="1" dirty="0" smtClean="0">
                <a:solidFill>
                  <a:prstClr val="white"/>
                </a:solidFill>
              </a:rPr>
              <a:t>Ramkonventionen	1995</a:t>
            </a:r>
            <a:endParaRPr lang="sv-SE" sz="1600" b="1" dirty="0">
              <a:solidFill>
                <a:prstClr val="white"/>
              </a:solidFill>
            </a:endParaRPr>
          </a:p>
        </p:txBody>
      </p:sp>
      <p:sp>
        <p:nvSpPr>
          <p:cNvPr id="8" name="textruta 7"/>
          <p:cNvSpPr txBox="1"/>
          <p:nvPr/>
        </p:nvSpPr>
        <p:spPr>
          <a:xfrm>
            <a:off x="505191" y="2355233"/>
            <a:ext cx="3201197" cy="595923"/>
          </a:xfrm>
          <a:prstGeom prst="rect">
            <a:avLst/>
          </a:prstGeom>
          <a:noFill/>
        </p:spPr>
        <p:txBody>
          <a:bodyPr wrap="none" lIns="0" tIns="72000" rIns="0" bIns="0" rtlCol="0">
            <a:spAutoFit/>
          </a:bodyPr>
          <a:lstStyle/>
          <a:p>
            <a:pPr>
              <a:spcAft>
                <a:spcPts val="600"/>
              </a:spcAft>
            </a:pPr>
            <a:r>
              <a:rPr lang="sv-SE" sz="1600" dirty="0">
                <a:solidFill>
                  <a:prstClr val="black">
                    <a:lumMod val="75000"/>
                    <a:lumOff val="25000"/>
                  </a:prstClr>
                </a:solidFill>
              </a:rPr>
              <a:t>Europarådets ramkonvention</a:t>
            </a:r>
            <a:br>
              <a:rPr lang="sv-SE" sz="1600" dirty="0">
                <a:solidFill>
                  <a:prstClr val="black">
                    <a:lumMod val="75000"/>
                    <a:lumOff val="25000"/>
                  </a:prstClr>
                </a:solidFill>
              </a:rPr>
            </a:br>
            <a:r>
              <a:rPr lang="sv-SE" sz="1600" dirty="0">
                <a:solidFill>
                  <a:prstClr val="black">
                    <a:lumMod val="75000"/>
                    <a:lumOff val="25000"/>
                  </a:prstClr>
                </a:solidFill>
              </a:rPr>
              <a:t>om skydd för nationella minoriteter</a:t>
            </a:r>
            <a:r>
              <a:rPr lang="sv-SE" dirty="0">
                <a:solidFill>
                  <a:prstClr val="black">
                    <a:lumMod val="75000"/>
                    <a:lumOff val="25000"/>
                  </a:prstClr>
                </a:solidFill>
              </a:rPr>
              <a:t>.</a:t>
            </a:r>
          </a:p>
        </p:txBody>
      </p:sp>
      <p:sp>
        <p:nvSpPr>
          <p:cNvPr id="9" name="Rektangel med rundade hörn på samma sida 8"/>
          <p:cNvSpPr/>
          <p:nvPr/>
        </p:nvSpPr>
        <p:spPr>
          <a:xfrm rot="5400000">
            <a:off x="1924935" y="1154817"/>
            <a:ext cx="216483" cy="4066357"/>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72000" rIns="0" bIns="0" rtlCol="0" anchor="ctr"/>
          <a:lstStyle/>
          <a:p>
            <a:pPr algn="r"/>
            <a:r>
              <a:rPr lang="sv-SE" sz="1600" b="1" dirty="0" smtClean="0">
                <a:solidFill>
                  <a:prstClr val="white"/>
                </a:solidFill>
              </a:rPr>
              <a:t>Ratificering	2000</a:t>
            </a:r>
            <a:endParaRPr lang="sv-SE" sz="1600" b="1" dirty="0">
              <a:solidFill>
                <a:prstClr val="white"/>
              </a:solidFill>
            </a:endParaRPr>
          </a:p>
        </p:txBody>
      </p:sp>
      <p:sp>
        <p:nvSpPr>
          <p:cNvPr id="10" name="textruta 9"/>
          <p:cNvSpPr txBox="1"/>
          <p:nvPr/>
        </p:nvSpPr>
        <p:spPr>
          <a:xfrm>
            <a:off x="505191" y="3277008"/>
            <a:ext cx="3670877" cy="565146"/>
          </a:xfrm>
          <a:prstGeom prst="rect">
            <a:avLst/>
          </a:prstGeom>
          <a:noFill/>
        </p:spPr>
        <p:txBody>
          <a:bodyPr wrap="none" lIns="0" tIns="72000" rIns="0" bIns="0" rtlCol="0">
            <a:spAutoFit/>
          </a:bodyPr>
          <a:lstStyle/>
          <a:p>
            <a:pPr>
              <a:spcAft>
                <a:spcPts val="600"/>
              </a:spcAft>
            </a:pPr>
            <a:r>
              <a:rPr lang="sv-SE" sz="1600" dirty="0">
                <a:solidFill>
                  <a:prstClr val="black">
                    <a:lumMod val="75000"/>
                    <a:lumOff val="25000"/>
                  </a:prstClr>
                </a:solidFill>
              </a:rPr>
              <a:t>Sverige ratificerade konventionerna.</a:t>
            </a:r>
            <a:br>
              <a:rPr lang="sv-SE" sz="1600" dirty="0">
                <a:solidFill>
                  <a:prstClr val="black">
                    <a:lumMod val="75000"/>
                    <a:lumOff val="25000"/>
                  </a:prstClr>
                </a:solidFill>
              </a:rPr>
            </a:br>
            <a:r>
              <a:rPr lang="sv-SE" sz="1600" dirty="0">
                <a:solidFill>
                  <a:prstClr val="black">
                    <a:lumMod val="75000"/>
                    <a:lumOff val="25000"/>
                  </a:prstClr>
                </a:solidFill>
              </a:rPr>
              <a:t>En minoritetspolitik antogs av riksdagen.</a:t>
            </a:r>
          </a:p>
        </p:txBody>
      </p:sp>
      <p:pic>
        <p:nvPicPr>
          <p:cNvPr id="11" name="Platshållare för bild 5">
            <a:extLst>
              <a:ext uri="{FF2B5EF4-FFF2-40B4-BE49-F238E27FC236}">
                <a16:creationId xmlns:a16="http://schemas.microsoft.com/office/drawing/2014/main" xmlns="" id="{9F2EDD01-6E1E-466E-84A8-BEF181AD0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6026" y="1101234"/>
            <a:ext cx="2880000" cy="2880000"/>
          </a:xfrm>
          <a:prstGeom prst="ellipse">
            <a:avLst/>
          </a:prstGeom>
        </p:spPr>
      </p:pic>
      <p:sp>
        <p:nvSpPr>
          <p:cNvPr id="3" name="textruta 2"/>
          <p:cNvSpPr txBox="1"/>
          <p:nvPr/>
        </p:nvSpPr>
        <p:spPr>
          <a:xfrm>
            <a:off x="505191" y="4032634"/>
            <a:ext cx="8497734" cy="523220"/>
          </a:xfrm>
          <a:prstGeom prst="rect">
            <a:avLst/>
          </a:prstGeom>
          <a:noFill/>
        </p:spPr>
        <p:txBody>
          <a:bodyPr wrap="square" rtlCol="0">
            <a:spAutoFit/>
          </a:bodyPr>
          <a:lstStyle/>
          <a:p>
            <a:r>
              <a:rPr lang="sv-SE" sz="1400" b="1" dirty="0" smtClean="0">
                <a:solidFill>
                  <a:prstClr val="black">
                    <a:lumMod val="75000"/>
                    <a:lumOff val="25000"/>
                  </a:prstClr>
                </a:solidFill>
              </a:rPr>
              <a:t>FN:s Barnkonvention, artikel 30: </a:t>
            </a:r>
            <a:r>
              <a:rPr lang="sv-SE" sz="1400" dirty="0" smtClean="0">
                <a:solidFill>
                  <a:prstClr val="black">
                    <a:lumMod val="75000"/>
                    <a:lumOff val="25000"/>
                  </a:prstClr>
                </a:solidFill>
              </a:rPr>
              <a:t>Beskriver rättigheter för barn som tillhör minoriteter</a:t>
            </a:r>
          </a:p>
          <a:p>
            <a:r>
              <a:rPr lang="sv-SE" sz="1400" b="1" dirty="0" smtClean="0">
                <a:solidFill>
                  <a:prstClr val="black">
                    <a:lumMod val="75000"/>
                    <a:lumOff val="25000"/>
                  </a:prstClr>
                </a:solidFill>
              </a:rPr>
              <a:t>FN:s Urfolksdeklaration: </a:t>
            </a:r>
            <a:r>
              <a:rPr lang="sv-SE" sz="1400" dirty="0">
                <a:solidFill>
                  <a:prstClr val="black">
                    <a:lumMod val="75000"/>
                    <a:lumOff val="25000"/>
                  </a:prstClr>
                </a:solidFill>
              </a:rPr>
              <a:t>Beskriver urfolks rättigheter</a:t>
            </a:r>
          </a:p>
        </p:txBody>
      </p:sp>
    </p:spTree>
    <p:extLst>
      <p:ext uri="{BB962C8B-B14F-4D97-AF65-F5344CB8AC3E}">
        <p14:creationId xmlns:p14="http://schemas.microsoft.com/office/powerpoint/2010/main" val="374367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38696" y="125101"/>
            <a:ext cx="5978096" cy="834016"/>
          </a:xfrm>
        </p:spPr>
        <p:txBody>
          <a:bodyPr/>
          <a:lstStyle/>
          <a:p>
            <a:r>
              <a:rPr lang="sv-SE" dirty="0" smtClean="0"/>
              <a:t>Agenda </a:t>
            </a:r>
            <a:r>
              <a:rPr lang="sv-SE" dirty="0"/>
              <a:t>2030 för hållbar utveckling </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149" y="125101"/>
            <a:ext cx="1319348" cy="1339646"/>
          </a:xfrm>
          <a:prstGeom prst="rect">
            <a:avLst/>
          </a:prstGeom>
        </p:spPr>
      </p:pic>
      <p:pic>
        <p:nvPicPr>
          <p:cNvPr id="5" name="Platshållare för innehåll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318403" y="1577919"/>
            <a:ext cx="2036240" cy="2036240"/>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838" y="1592346"/>
            <a:ext cx="2021813" cy="2021813"/>
          </a:xfrm>
          <a:prstGeom prst="rect">
            <a:avLst/>
          </a:prstGeom>
        </p:spPr>
      </p:pic>
      <p:pic>
        <p:nvPicPr>
          <p:cNvPr id="7" name="Bildobjekt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846" y="1594855"/>
            <a:ext cx="2019303" cy="2019303"/>
          </a:xfrm>
          <a:prstGeom prst="rect">
            <a:avLst/>
          </a:prstGeom>
        </p:spPr>
      </p:pic>
    </p:spTree>
    <p:extLst>
      <p:ext uri="{BB962C8B-B14F-4D97-AF65-F5344CB8AC3E}">
        <p14:creationId xmlns:p14="http://schemas.microsoft.com/office/powerpoint/2010/main" val="1230295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6455" y="11875"/>
            <a:ext cx="7551279" cy="834016"/>
          </a:xfrm>
        </p:spPr>
        <p:txBody>
          <a:bodyPr/>
          <a:lstStyle/>
          <a:p>
            <a:r>
              <a:rPr lang="sv-SE" dirty="0" smtClean="0"/>
              <a:t>Kriterier för att vara en nationell minoritet i Sverige</a:t>
            </a:r>
            <a:endParaRPr lang="sv-SE" dirty="0"/>
          </a:p>
        </p:txBody>
      </p:sp>
      <p:sp>
        <p:nvSpPr>
          <p:cNvPr id="3" name="Platshållare för innehåll 2"/>
          <p:cNvSpPr>
            <a:spLocks noGrp="1"/>
          </p:cNvSpPr>
          <p:nvPr>
            <p:ph sz="half" idx="1"/>
          </p:nvPr>
        </p:nvSpPr>
        <p:spPr>
          <a:xfrm>
            <a:off x="1046455" y="1172450"/>
            <a:ext cx="7551279" cy="3033209"/>
          </a:xfrm>
        </p:spPr>
        <p:txBody>
          <a:bodyPr/>
          <a:lstStyle/>
          <a:p>
            <a:r>
              <a:rPr lang="sv-SE" dirty="0"/>
              <a:t>en religiös, språklig, traditionell och/eller kulturell tillhörighet </a:t>
            </a:r>
          </a:p>
          <a:p>
            <a:r>
              <a:rPr lang="sv-SE" dirty="0" smtClean="0"/>
              <a:t>en </a:t>
            </a:r>
            <a:r>
              <a:rPr lang="sv-SE" dirty="0"/>
              <a:t>uttalad samhörighet och </a:t>
            </a:r>
            <a:r>
              <a:rPr lang="sv-SE" dirty="0" smtClean="0"/>
              <a:t>en </a:t>
            </a:r>
            <a:r>
              <a:rPr lang="sv-SE" dirty="0"/>
              <a:t>icke-dominerande ställning i samhället </a:t>
            </a:r>
            <a:endParaRPr lang="sv-SE" dirty="0" smtClean="0"/>
          </a:p>
          <a:p>
            <a:r>
              <a:rPr lang="sv-SE" dirty="0" smtClean="0"/>
              <a:t>en </a:t>
            </a:r>
            <a:r>
              <a:rPr lang="sv-SE" dirty="0"/>
              <a:t>vilja och strävan att behålla sin identitet </a:t>
            </a:r>
            <a:endParaRPr lang="sv-SE" dirty="0" smtClean="0"/>
          </a:p>
          <a:p>
            <a:r>
              <a:rPr lang="sv-SE" dirty="0" smtClean="0"/>
              <a:t>historiska </a:t>
            </a:r>
            <a:r>
              <a:rPr lang="sv-SE" dirty="0"/>
              <a:t>eller långvariga band med </a:t>
            </a:r>
            <a:r>
              <a:rPr lang="sv-SE" dirty="0" smtClean="0"/>
              <a:t>Sverige</a:t>
            </a:r>
          </a:p>
          <a:p>
            <a:pPr marL="0" indent="0">
              <a:buNone/>
            </a:pPr>
            <a:endParaRPr lang="sv-SE" dirty="0"/>
          </a:p>
        </p:txBody>
      </p:sp>
      <p:pic>
        <p:nvPicPr>
          <p:cNvPr id="4" name="Bildobjekt 3"/>
          <p:cNvPicPr/>
          <p:nvPr/>
        </p:nvPicPr>
        <p:blipFill>
          <a:blip r:embed="rId3" cstate="print">
            <a:extLst>
              <a:ext uri="{28A0092B-C50C-407E-A947-70E740481C1C}">
                <a14:useLocalDpi xmlns:a14="http://schemas.microsoft.com/office/drawing/2010/main" val="0"/>
              </a:ext>
            </a:extLst>
          </a:blip>
          <a:stretch>
            <a:fillRect/>
          </a:stretch>
        </p:blipFill>
        <p:spPr>
          <a:xfrm>
            <a:off x="2246551" y="3197448"/>
            <a:ext cx="4223385" cy="1334770"/>
          </a:xfrm>
          <a:prstGeom prst="rect">
            <a:avLst/>
          </a:prstGeom>
        </p:spPr>
      </p:pic>
    </p:spTree>
    <p:extLst>
      <p:ext uri="{BB962C8B-B14F-4D97-AF65-F5344CB8AC3E}">
        <p14:creationId xmlns:p14="http://schemas.microsoft.com/office/powerpoint/2010/main" val="1262964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58625" y="37017"/>
            <a:ext cx="5978095" cy="834016"/>
          </a:xfrm>
        </p:spPr>
        <p:txBody>
          <a:bodyPr/>
          <a:lstStyle/>
          <a:p>
            <a:r>
              <a:rPr lang="sv-SE" dirty="0"/>
              <a:t>Svensk lagstiftning</a:t>
            </a:r>
          </a:p>
        </p:txBody>
      </p:sp>
      <p:sp>
        <p:nvSpPr>
          <p:cNvPr id="3" name="Platshållare för innehåll 2"/>
          <p:cNvSpPr>
            <a:spLocks noGrp="1"/>
          </p:cNvSpPr>
          <p:nvPr>
            <p:ph sz="half" idx="1"/>
          </p:nvPr>
        </p:nvSpPr>
        <p:spPr>
          <a:xfrm>
            <a:off x="858625" y="952621"/>
            <a:ext cx="7866811" cy="3033209"/>
          </a:xfrm>
        </p:spPr>
        <p:txBody>
          <a:bodyPr/>
          <a:lstStyle/>
          <a:p>
            <a:r>
              <a:rPr lang="sv-SE" dirty="0"/>
              <a:t>Lag (2009:724) om nationella minoriteter och minoritetsspråk</a:t>
            </a:r>
          </a:p>
          <a:p>
            <a:r>
              <a:rPr lang="sv-SE" dirty="0"/>
              <a:t>Språklag (2009:600)</a:t>
            </a:r>
          </a:p>
          <a:p>
            <a:r>
              <a:rPr lang="sv-SE" dirty="0"/>
              <a:t>Lag (2018:1197) om Förenta nationernas konvention om barnets rättigheter</a:t>
            </a:r>
          </a:p>
          <a:p>
            <a:r>
              <a:rPr lang="sv-SE" dirty="0" smtClean="0"/>
              <a:t>Lag </a:t>
            </a:r>
            <a:r>
              <a:rPr lang="sv-SE" dirty="0"/>
              <a:t>(2022:66) om konsultation i frågor som rör det samiska </a:t>
            </a:r>
            <a:r>
              <a:rPr lang="sv-SE" dirty="0" smtClean="0"/>
              <a:t>folket</a:t>
            </a:r>
          </a:p>
          <a:p>
            <a:r>
              <a:rPr lang="sv-SE" dirty="0" smtClean="0"/>
              <a:t>Diskrimineringslag </a:t>
            </a:r>
            <a:r>
              <a:rPr lang="sv-SE" dirty="0"/>
              <a:t>(2008:567) </a:t>
            </a:r>
            <a:endParaRPr lang="sv-SE" dirty="0" smtClean="0"/>
          </a:p>
          <a:p>
            <a:endParaRPr lang="sv-SE" dirty="0"/>
          </a:p>
          <a:p>
            <a:pPr marL="0" indent="0">
              <a:buNone/>
            </a:pPr>
            <a:endParaRPr lang="sv-SE" dirty="0" smtClean="0"/>
          </a:p>
          <a:p>
            <a:pPr marL="0" indent="0">
              <a:buNone/>
            </a:pPr>
            <a:endParaRPr lang="sv-SE" dirty="0"/>
          </a:p>
        </p:txBody>
      </p:sp>
      <p:pic>
        <p:nvPicPr>
          <p:cNvPr id="4" name="Bildobjekt 3">
            <a:extLst>
              <a:ext uri="{FF2B5EF4-FFF2-40B4-BE49-F238E27FC236}">
                <a16:creationId xmlns="" xmlns:a16="http://schemas.microsoft.com/office/drawing/2014/main" id="{FA5E6554-AF99-41B8-A181-7EE27CBCDB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130" b="19760"/>
          <a:stretch/>
        </p:blipFill>
        <p:spPr>
          <a:xfrm rot="865040">
            <a:off x="3934033" y="2533614"/>
            <a:ext cx="1957300" cy="2126381"/>
          </a:xfrm>
          <a:prstGeom prst="rect">
            <a:avLst/>
          </a:prstGeom>
          <a:effectLst>
            <a:outerShdw blurRad="50800" dist="38100" dir="2700000" algn="tl" rotWithShape="0">
              <a:prstClr val="black">
                <a:alpha val="40000"/>
              </a:prstClr>
            </a:outerShdw>
          </a:effectLst>
        </p:spPr>
      </p:pic>
      <p:pic>
        <p:nvPicPr>
          <p:cNvPr id="5" name="Bildobjekt 4">
            <a:extLst>
              <a:ext uri="{FF2B5EF4-FFF2-40B4-BE49-F238E27FC236}">
                <a16:creationId xmlns:a16="http://schemas.microsoft.com/office/drawing/2014/main" xmlns="" id="{351C4959-4B9E-4D0F-B68C-30794095B9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240" b="21020"/>
          <a:stretch/>
        </p:blipFill>
        <p:spPr>
          <a:xfrm rot="1418017">
            <a:off x="5660660" y="2704363"/>
            <a:ext cx="1938578" cy="2127753"/>
          </a:xfrm>
          <a:prstGeom prst="rect">
            <a:avLst/>
          </a:prstGeom>
          <a:effectLst>
            <a:outerShdw blurRad="50800" dist="38100" dir="2700000" algn="tl" rotWithShape="0">
              <a:prstClr val="black">
                <a:alpha val="40000"/>
              </a:prstClr>
            </a:outerShdw>
          </a:effectLst>
        </p:spPr>
      </p:pic>
      <p:sp>
        <p:nvSpPr>
          <p:cNvPr id="6" name="textruta 5"/>
          <p:cNvSpPr txBox="1"/>
          <p:nvPr/>
        </p:nvSpPr>
        <p:spPr>
          <a:xfrm>
            <a:off x="7470064" y="2889711"/>
            <a:ext cx="1943902" cy="738664"/>
          </a:xfrm>
          <a:prstGeom prst="rect">
            <a:avLst/>
          </a:prstGeom>
          <a:noFill/>
        </p:spPr>
        <p:txBody>
          <a:bodyPr wrap="square" rtlCol="0">
            <a:spAutoFit/>
          </a:bodyPr>
          <a:lstStyle/>
          <a:p>
            <a:r>
              <a:rPr lang="sv-SE" sz="1400" dirty="0">
                <a:solidFill>
                  <a:schemeClr val="tx2"/>
                </a:solidFill>
              </a:rPr>
              <a:t>En stärkt minoritetspolitik </a:t>
            </a:r>
            <a:endParaRPr lang="sv-SE" sz="1400" dirty="0" smtClean="0">
              <a:solidFill>
                <a:schemeClr val="tx2"/>
              </a:solidFill>
            </a:endParaRPr>
          </a:p>
          <a:p>
            <a:r>
              <a:rPr lang="sv-SE" sz="1400" dirty="0" smtClean="0">
                <a:solidFill>
                  <a:schemeClr val="tx2"/>
                </a:solidFill>
              </a:rPr>
              <a:t>(</a:t>
            </a:r>
            <a:r>
              <a:rPr lang="sv-SE" sz="1400" dirty="0">
                <a:solidFill>
                  <a:schemeClr val="tx2"/>
                </a:solidFill>
              </a:rPr>
              <a:t>prop. </a:t>
            </a:r>
            <a:r>
              <a:rPr lang="sv-SE" sz="1400" dirty="0" smtClean="0">
                <a:solidFill>
                  <a:schemeClr val="tx2"/>
                </a:solidFill>
              </a:rPr>
              <a:t>2017/18:199)</a:t>
            </a:r>
            <a:endParaRPr lang="sv-SE" sz="1400" dirty="0">
              <a:solidFill>
                <a:schemeClr val="tx2"/>
              </a:solidFill>
            </a:endParaRPr>
          </a:p>
        </p:txBody>
      </p:sp>
      <p:sp>
        <p:nvSpPr>
          <p:cNvPr id="7" name="textruta 6"/>
          <p:cNvSpPr txBox="1"/>
          <p:nvPr/>
        </p:nvSpPr>
        <p:spPr>
          <a:xfrm>
            <a:off x="906408" y="2901585"/>
            <a:ext cx="3804929" cy="738664"/>
          </a:xfrm>
          <a:prstGeom prst="rect">
            <a:avLst/>
          </a:prstGeom>
          <a:noFill/>
        </p:spPr>
        <p:txBody>
          <a:bodyPr wrap="square" rtlCol="0">
            <a:spAutoFit/>
          </a:bodyPr>
          <a:lstStyle/>
          <a:p>
            <a:r>
              <a:rPr lang="sv-SE" sz="1400" dirty="0">
                <a:solidFill>
                  <a:schemeClr val="tx2"/>
                </a:solidFill>
              </a:rPr>
              <a:t>Minoritetspolitisk </a:t>
            </a:r>
            <a:r>
              <a:rPr lang="sv-SE" sz="1400" dirty="0" smtClean="0">
                <a:solidFill>
                  <a:schemeClr val="tx2"/>
                </a:solidFill>
              </a:rPr>
              <a:t>strategi:</a:t>
            </a:r>
            <a:endParaRPr lang="sv-SE" sz="1400" dirty="0">
              <a:solidFill>
                <a:schemeClr val="tx2"/>
              </a:solidFill>
            </a:endParaRPr>
          </a:p>
          <a:p>
            <a:r>
              <a:rPr lang="sv-SE" sz="1400" dirty="0">
                <a:solidFill>
                  <a:schemeClr val="tx2"/>
                </a:solidFill>
              </a:rPr>
              <a:t>Från erkännande till </a:t>
            </a:r>
            <a:r>
              <a:rPr lang="sv-SE" sz="1400" dirty="0" smtClean="0">
                <a:solidFill>
                  <a:schemeClr val="tx2"/>
                </a:solidFill>
              </a:rPr>
              <a:t>egenmakt (prop</a:t>
            </a:r>
            <a:r>
              <a:rPr lang="sv-SE" sz="1400" dirty="0">
                <a:solidFill>
                  <a:schemeClr val="tx2"/>
                </a:solidFill>
              </a:rPr>
              <a:t>. 2008/09:158</a:t>
            </a:r>
            <a:r>
              <a:rPr lang="sv-SE" sz="1400" dirty="0" smtClean="0">
                <a:solidFill>
                  <a:schemeClr val="tx2"/>
                </a:solidFill>
              </a:rPr>
              <a:t>)</a:t>
            </a:r>
            <a:endParaRPr lang="sv-SE" sz="1400" dirty="0">
              <a:solidFill>
                <a:schemeClr val="tx2"/>
              </a:solidFill>
            </a:endParaRPr>
          </a:p>
        </p:txBody>
      </p:sp>
      <p:sp>
        <p:nvSpPr>
          <p:cNvPr id="9" name="textruta 8"/>
          <p:cNvSpPr txBox="1"/>
          <p:nvPr/>
        </p:nvSpPr>
        <p:spPr>
          <a:xfrm>
            <a:off x="906408" y="3827704"/>
            <a:ext cx="3230162" cy="707886"/>
          </a:xfrm>
          <a:prstGeom prst="rect">
            <a:avLst/>
          </a:prstGeom>
          <a:noFill/>
        </p:spPr>
        <p:txBody>
          <a:bodyPr wrap="square" rtlCol="0">
            <a:spAutoFit/>
          </a:bodyPr>
          <a:lstStyle/>
          <a:p>
            <a:r>
              <a:rPr lang="sv-SE" sz="1000" dirty="0" smtClean="0"/>
              <a:t>Nationellt mål:</a:t>
            </a:r>
          </a:p>
          <a:p>
            <a:r>
              <a:rPr lang="sv-SE" sz="1000" dirty="0" smtClean="0"/>
              <a:t>Att ge </a:t>
            </a:r>
            <a:r>
              <a:rPr lang="sv-SE" sz="1000" dirty="0"/>
              <a:t>skydd för de nationella minoriteterna och stärka deras möjligheter till inflytande, samt stödja de historiska minoritetsspråken så att de hålls </a:t>
            </a:r>
            <a:r>
              <a:rPr lang="sv-SE" sz="1000" dirty="0" smtClean="0"/>
              <a:t>levande.</a:t>
            </a:r>
            <a:endParaRPr lang="sv-SE" sz="1000" dirty="0"/>
          </a:p>
        </p:txBody>
      </p:sp>
      <p:sp>
        <p:nvSpPr>
          <p:cNvPr id="11" name="Ellips 10"/>
          <p:cNvSpPr/>
          <p:nvPr/>
        </p:nvSpPr>
        <p:spPr bwMode="auto">
          <a:xfrm>
            <a:off x="7580590" y="136525"/>
            <a:ext cx="1397000" cy="635000"/>
          </a:xfrm>
          <a:prstGeom prst="ellipse">
            <a:avLst/>
          </a:prstGeom>
          <a:solidFill>
            <a:srgbClr val="ECD21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smtClean="0">
                <a:ln>
                  <a:noFill/>
                </a:ln>
                <a:solidFill>
                  <a:schemeClr val="tx1"/>
                </a:solidFill>
                <a:effectLst/>
                <a:latin typeface="Arial" charset="0"/>
              </a:rPr>
              <a:t>Vad?</a:t>
            </a:r>
          </a:p>
        </p:txBody>
      </p:sp>
    </p:spTree>
    <p:extLst>
      <p:ext uri="{BB962C8B-B14F-4D97-AF65-F5344CB8AC3E}">
        <p14:creationId xmlns:p14="http://schemas.microsoft.com/office/powerpoint/2010/main" val="13128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12372" y="87086"/>
            <a:ext cx="7794171" cy="1532645"/>
          </a:xfrm>
        </p:spPr>
        <p:txBody>
          <a:bodyPr/>
          <a:lstStyle/>
          <a:p>
            <a:r>
              <a:rPr lang="sv-SE" dirty="0" smtClean="0"/>
              <a:t>Lag om nationella minoriteter och minoritetsspråk</a:t>
            </a:r>
            <a:br>
              <a:rPr lang="sv-SE" dirty="0" smtClean="0"/>
            </a:br>
            <a:r>
              <a:rPr lang="sv-SE" dirty="0" smtClean="0"/>
              <a:t/>
            </a:r>
            <a:br>
              <a:rPr lang="sv-SE" dirty="0" smtClean="0"/>
            </a:br>
            <a:r>
              <a:rPr lang="sv-SE" sz="1800" b="0" dirty="0" smtClean="0"/>
              <a:t>Allmänna bestämmelser – gäller i hela landet för samtliga minoriteter</a:t>
            </a:r>
            <a:endParaRPr lang="sv-SE" sz="1800" b="0" dirty="0"/>
          </a:p>
        </p:txBody>
      </p:sp>
      <p:pic>
        <p:nvPicPr>
          <p:cNvPr id="5" name="Platshållare för innehåll 4"/>
          <p:cNvPicPr>
            <a:picLocks noGrp="1" noChangeAspect="1"/>
          </p:cNvPicPr>
          <p:nvPr>
            <p:ph sz="half" idx="1"/>
          </p:nvPr>
        </p:nvPicPr>
        <p:blipFill>
          <a:blip r:embed="rId3"/>
          <a:stretch>
            <a:fillRect/>
          </a:stretch>
        </p:blipFill>
        <p:spPr>
          <a:xfrm>
            <a:off x="1869027" y="2242074"/>
            <a:ext cx="5512083" cy="1657435"/>
          </a:xfrm>
          <a:prstGeom prst="rect">
            <a:avLst/>
          </a:prstGeom>
        </p:spPr>
      </p:pic>
    </p:spTree>
    <p:extLst>
      <p:ext uri="{BB962C8B-B14F-4D97-AF65-F5344CB8AC3E}">
        <p14:creationId xmlns:p14="http://schemas.microsoft.com/office/powerpoint/2010/main" val="1197616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gion Norrbotten_blå">
  <a:themeElements>
    <a:clrScheme name="Region Norrbotten blandad">
      <a:dk1>
        <a:srgbClr val="000000"/>
      </a:dk1>
      <a:lt1>
        <a:srgbClr val="FFFFFF"/>
      </a:lt1>
      <a:dk2>
        <a:srgbClr val="403D45"/>
      </a:dk2>
      <a:lt2>
        <a:srgbClr val="D0D1CD"/>
      </a:lt2>
      <a:accent1>
        <a:srgbClr val="0070C0"/>
      </a:accent1>
      <a:accent2>
        <a:srgbClr val="F8951F"/>
      </a:accent2>
      <a:accent3>
        <a:srgbClr val="83C55B"/>
      </a:accent3>
      <a:accent4>
        <a:srgbClr val="7F7F7F"/>
      </a:accent4>
      <a:accent5>
        <a:srgbClr val="403D45"/>
      </a:accent5>
      <a:accent6>
        <a:srgbClr val="C0C0BD"/>
      </a:accent6>
      <a:hlink>
        <a:srgbClr val="0070C0"/>
      </a:hlink>
      <a:folHlink>
        <a:srgbClr val="7F7F7F"/>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0D68B0"/>
        </a:lt1>
        <a:dk2>
          <a:srgbClr val="FFFFFF"/>
        </a:dk2>
        <a:lt2>
          <a:srgbClr val="969696"/>
        </a:lt2>
        <a:accent1>
          <a:srgbClr val="969696"/>
        </a:accent1>
        <a:accent2>
          <a:srgbClr val="FFFF99"/>
        </a:accent2>
        <a:accent3>
          <a:srgbClr val="AAB9D4"/>
        </a:accent3>
        <a:accent4>
          <a:srgbClr val="002A82"/>
        </a:accent4>
        <a:accent5>
          <a:srgbClr val="C9C9C9"/>
        </a:accent5>
        <a:accent6>
          <a:srgbClr val="E7E78A"/>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9">
        <a:dk1>
          <a:srgbClr val="969696"/>
        </a:dk1>
        <a:lt1>
          <a:srgbClr val="FFFFFF"/>
        </a:lt1>
        <a:dk2>
          <a:srgbClr val="0D68B0"/>
        </a:dk2>
        <a:lt2>
          <a:srgbClr val="FFFFFF"/>
        </a:lt2>
        <a:accent1>
          <a:srgbClr val="969696"/>
        </a:accent1>
        <a:accent2>
          <a:srgbClr val="FFFF99"/>
        </a:accent2>
        <a:accent3>
          <a:srgbClr val="AAB9D4"/>
        </a:accent3>
        <a:accent4>
          <a:srgbClr val="DADADA"/>
        </a:accent4>
        <a:accent5>
          <a:srgbClr val="C9C9C9"/>
        </a:accent5>
        <a:accent6>
          <a:srgbClr val="E7E78A"/>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0">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1">
        <a:dk1>
          <a:srgbClr val="FFFFFF"/>
        </a:dk1>
        <a:lt1>
          <a:srgbClr val="FFFFFF"/>
        </a:lt1>
        <a:dk2>
          <a:srgbClr val="FFFFFF"/>
        </a:dk2>
        <a:lt2>
          <a:srgbClr val="969696"/>
        </a:lt2>
        <a:accent1>
          <a:srgbClr val="969696"/>
        </a:accent1>
        <a:accent2>
          <a:srgbClr val="0D68B0"/>
        </a:accent2>
        <a:accent3>
          <a:srgbClr val="FFFFFF"/>
        </a:accent3>
        <a:accent4>
          <a:srgbClr val="DADADA"/>
        </a:accent4>
        <a:accent5>
          <a:srgbClr val="C9C9C9"/>
        </a:accent5>
        <a:accent6>
          <a:srgbClr val="0B5E9F"/>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12">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FFFF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54a2079b55b7bd76b90633773e759fa5">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d052ae17b1df756978299c856456e693"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LLDiarienummer xmlns="http://schemas.microsoft.com/sharepoint/v3" xsi:nil="true"/>
    <VersionComment xmlns="http://schemas.microsoft.com/sharepoint/v3" xsi:nil="true"/>
    <NLLModifiedBy xmlns="http://schemas.microsoft.com/sharepoint/v3">Johanna Widgren</NLLModifiedBy>
    <NLLDocumentIDValue xmlns="http://schemas.microsoft.com/sharepoint/v3">ARBGRP751-1577726852-135</NLLDocumentIDValue>
    <NLLInformationclass xmlns="http://schemas.microsoft.com/sharepoint/v3">Publik</NLLInformationclass>
    <AnsvarigQuickpart xmlns="http://schemas.microsoft.com/sharepoint/v3">Johanna Widgren</AnsvarigQuickpart>
    <NLLPublished xmlns="http://schemas.microsoft.com/sharepoint/v3" xsi:nil="true"/>
    <NLLStakeholderTaxHTField0 xmlns="http://schemas.microsoft.com/sharepoint/v3">
      <Terms xmlns="http://schemas.microsoft.com/office/infopath/2007/PartnerControls"/>
    </NLLStakeholderTaxHTField0>
    <NLLInformationCollectionTaxHTField0 xmlns="http://schemas.microsoft.com/sharepoint/v3">
      <Terms xmlns="http://schemas.microsoft.com/office/infopath/2007/PartnerControls"/>
    </NLLInformationCollectionTaxHTField0>
    <NLLThinningTime xmlns="http://schemas.microsoft.com/sharepoint/v3">2026-04-25T22:00:00+00:00</NLLThinningTime>
    <NLLPublishDateQuickpart xmlns="http://schemas.microsoft.com/sharepoint/v3">2023-04-26</NLLPublishDateQuickpart>
    <NLLPublishingstatus xmlns="http://schemas.microsoft.com/sharepoint/v3">Publicerad</NLLPublishingstatus>
    <NLLProducerPlaceTaxHTField0 xmlns="http://schemas.microsoft.com/sharepoint/v3">
      <Terms xmlns="http://schemas.microsoft.com/office/infopath/2007/PartnerControls">
        <TermInfo xmlns="http://schemas.microsoft.com/office/infopath/2007/PartnerControls">
          <TermName xmlns="http://schemas.microsoft.com/office/infopath/2007/PartnerControls">Utbildning förtroendevalda</TermName>
          <TermId xmlns="http://schemas.microsoft.com/office/infopath/2007/PartnerControls">d5a26273-7617-43ab-a87e-bcd814501755</TermId>
        </TermInfo>
      </Terms>
    </NLLProducerPlaceTaxHTField0>
    <NLLEstablishedByQuickpart xmlns="http://schemas.microsoft.com/sharepoint/v3">Johanna Widgren</NLLEstablishedByQuickpart>
    <NLLPublishDate xmlns="http://schemas.microsoft.com/sharepoint/v3">2023-04-25T22:00:00+00:00</NLLPublishDate>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prdProcessTaxHTField0 xmlns="http://schemas.microsoft.com/sharepoint/v3">
      <Terms xmlns="http://schemas.microsoft.com/office/infopath/2007/PartnerControls"/>
    </prdProcessTaxHTField0>
    <NLLVersion xmlns="http://schemas.microsoft.com/sharepoint/v3">1.0</NLLVersion>
    <NLLEstablishedBy xmlns="http://schemas.microsoft.com/sharepoint/v3">
      <UserInfo>
        <DisplayName>Johanna Widgren</DisplayName>
        <AccountId>1564</AccountId>
        <AccountType/>
      </UserInfo>
    </NLLEstablishedBy>
    <NLLLockWorkflows xmlns="http://schemas.microsoft.com/sharepoint/v3">false</NLLLockWorkflows>
    <TaxKeywordTaxHTField xmlns="c7918ce9-5289-4a18-805d-4141408e948c">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62465650-aada-403d-9485-0b35e331e001</TermId>
        </TermInfo>
        <TermInfo xmlns="http://schemas.microsoft.com/office/infopath/2007/PartnerControls">
          <TermName xmlns="http://schemas.microsoft.com/office/infopath/2007/PartnerControls">Utbildning förtroendevalda</TermName>
          <TermId xmlns="http://schemas.microsoft.com/office/infopath/2007/PartnerControls">d5a26273-7617-43ab-a87e-bcd814501755</TermId>
        </TermInfo>
      </Terms>
    </TaxKeywordTaxHTField>
    <_dlc_DocId xmlns="c7918ce9-5289-4a18-805d-4141408e948c">ARBGRP751-1577726852-135</_dlc_DocId>
    <_dlc_DocIdUrl xmlns="c7918ce9-5289-4a18-805d-4141408e948c">
      <Url>http://spportal.extvis.local/process/administrativ/_layouts/15/DocIdRedir.aspx?ID=ARBGRP751-1577726852-135</Url>
      <Description>ARBGRP751-1577726852-135</Description>
    </_dlc_DocIdUrl>
    <_dlc_DocIdPersistId xmlns="c7918ce9-5289-4a18-805d-4141408e948c">true</_dlc_DocIdPersistId>
    <_dlc_ExpireDateSaved xmlns="http://schemas.microsoft.com/sharepoint/v3" xsi:nil="true"/>
    <_dlc_ExpireDate xmlns="http://schemas.microsoft.com/sharepoint/v3">2026-05-25T22:00:00+00:00</_dlc_ExpireDate>
    <VISResponsible xmlns="e1dec489-f745-4ed5-9c00-958a11aea6df">
      <UserInfo>
        <DisplayName>Johanna Widgren</DisplayName>
        <AccountId>1564</AccountId>
        <AccountType/>
      </UserInfo>
    </VISResponsible>
    <VIS_DocumentId xmlns="e1dec489-f745-4ed5-9c00-958a11aea6df">
      <Url>https://samarbeta.nll.se/producentplats/utbildningfortroendevalda/_layouts/15/DocIdRedir.aspx?ID=ARBGRP751-1577726852-135</Url>
      <Description>ARBGRP751-1577726852-135</Description>
    </VIS_DocumentId>
    <DocumentStatus xmlns="e1dec489-f745-4ed5-9c00-958a11aea6df">
      <Url>https://samarbeta.nll.se/producentplats/utbildningfortroendevalda/_layouts/15/wrkstat.aspx?List=e174db17-060a-40d8-8f9c-85be6e684895&amp;WorkflowInstanceName=31bb12b9-b916-4d91-82ce-348cc8ee041b</Url>
      <Description>Publicerad</Description>
    </DocumentStatus>
    <_dlc_Exempt xmlns="http://schemas.microsoft.com/sharepoint/v3">false</_dlc_Exempt>
  </documentManagement>
</p:properti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9C509F-3F70-4ED8-AF5A-F8553B236991}"/>
</file>

<file path=customXml/itemProps2.xml><?xml version="1.0" encoding="utf-8"?>
<ds:datastoreItem xmlns:ds="http://schemas.openxmlformats.org/officeDocument/2006/customXml" ds:itemID="{F834FF06-59A1-41E9-9982-8E80E7CEDA6B}"/>
</file>

<file path=customXml/itemProps3.xml><?xml version="1.0" encoding="utf-8"?>
<ds:datastoreItem xmlns:ds="http://schemas.openxmlformats.org/officeDocument/2006/customXml" ds:itemID="{582EB919-7CCB-4242-8D09-7D5B44650173}">
  <ds:schemaRefs>
    <ds:schemaRef ds:uri="http://schemas.microsoft.com/office/2006/documentManagement/types"/>
    <ds:schemaRef ds:uri="http://purl.org/dc/terms/"/>
    <ds:schemaRef ds:uri="http://schemas.microsoft.com/sharepoint/v3"/>
    <ds:schemaRef ds:uri="877ab0f8-1e0b-4720-817b-54d9b9a69a5f"/>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C97AC59D-68E2-45C2-8AC2-AB5276BF11D1}"/>
</file>

<file path=customXml/itemProps5.xml><?xml version="1.0" encoding="utf-8"?>
<ds:datastoreItem xmlns:ds="http://schemas.openxmlformats.org/officeDocument/2006/customXml" ds:itemID="{74EB9D7C-9F88-456A-BD7F-AF0E1A01E487}"/>
</file>

<file path=docProps/app.xml><?xml version="1.0" encoding="utf-8"?>
<Properties xmlns="http://schemas.openxmlformats.org/officeDocument/2006/extended-properties" xmlns:vt="http://schemas.openxmlformats.org/officeDocument/2006/docPropsVTypes">
  <Template/>
  <TotalTime>2753</TotalTime>
  <Words>2210</Words>
  <Application>Microsoft Office PowerPoint</Application>
  <PresentationFormat>Bildspel på skärmen (16:9)</PresentationFormat>
  <Paragraphs>208</Paragraphs>
  <Slides>16</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Wingdings</vt:lpstr>
      <vt:lpstr>Region Norrbotten_blå</vt:lpstr>
      <vt:lpstr>Nationella minoritetspolitiken</vt:lpstr>
      <vt:lpstr>Innehåll</vt:lpstr>
      <vt:lpstr>Nationella minoriteter och minoritetsspråk </vt:lpstr>
      <vt:lpstr>Bakgrund till minoritetspolitiken och minoritetslagen</vt:lpstr>
      <vt:lpstr>Konventioner som grund för minoritetspolitiken  Utgör en integrerad del av det internationella skyddet av mänskliga rättigheter </vt:lpstr>
      <vt:lpstr>Agenda 2030 för hållbar utveckling </vt:lpstr>
      <vt:lpstr>Kriterier för att vara en nationell minoritet i Sverige</vt:lpstr>
      <vt:lpstr>Svensk lagstiftning</vt:lpstr>
      <vt:lpstr>Lag om nationella minoriteter och minoritetsspråk  Allmänna bestämmelser – gäller i hela landet för samtliga minoriteter</vt:lpstr>
      <vt:lpstr>Förvaltningsområden</vt:lpstr>
      <vt:lpstr>Region Norrbottens arbete inom minoritetspolitiken/urfolk samer 2023-2025</vt:lpstr>
      <vt:lpstr>Samisk hälsa</vt:lpstr>
      <vt:lpstr>PowerPoint-presentation</vt:lpstr>
      <vt:lpstr>PowerPoint-presentation</vt:lpstr>
      <vt:lpstr> </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minoriteter RLG 24 okt</dc:title>
  <dc:creator>Anna Bergman Stamblewski</dc:creator>
  <cp:keywords>2023; Utbildning förtroendevalda</cp:keywords>
  <cp:lastModifiedBy>Anna Bergman Stamblewski</cp:lastModifiedBy>
  <cp:revision>234</cp:revision>
  <cp:lastPrinted>2015-10-01T11:12:07Z</cp:lastPrinted>
  <dcterms:created xsi:type="dcterms:W3CDTF">2017-03-16T14:20:42Z</dcterms:created>
  <dcterms:modified xsi:type="dcterms:W3CDTF">2023-04-25T17:07:09Z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LLProducerPlace">
    <vt:lpwstr>7898;#Utbildning förtroendevalda|d5a26273-7617-43ab-a87e-bcd814501755</vt:lpwstr>
  </property>
  <property fmtid="{D5CDD505-2E9C-101B-9397-08002B2CF9AE}" pid="3" name="TaxKeyword">
    <vt:lpwstr>9674;#2023|62465650-aada-403d-9485-0b35e331e001;#11125;#Utbildning förtroendevalda|d5a26273-7617-43ab-a87e-bcd814501755</vt:lpwstr>
  </property>
  <property fmtid="{D5CDD505-2E9C-101B-9397-08002B2CF9AE}" pid="4" name="CareActionCodeSurgical">
    <vt:lpwstr/>
  </property>
  <property fmtid="{D5CDD505-2E9C-101B-9397-08002B2CF9AE}" pid="5" name="NLLInformationCollection">
    <vt:lpwstr/>
  </property>
  <property fmtid="{D5CDD505-2E9C-101B-9397-08002B2CF9AE}" pid="6" name="NLLStakeholder">
    <vt:lpwstr/>
  </property>
  <property fmtid="{D5CDD505-2E9C-101B-9397-08002B2CF9AE}" pid="7" name="PsychiatricCodeTaxHTField0">
    <vt:lpwstr/>
  </property>
  <property fmtid="{D5CDD505-2E9C-101B-9397-08002B2CF9AE}" pid="8" name="TLVCodeDiagnosisTaxHTField0">
    <vt:lpwstr/>
  </property>
  <property fmtid="{D5CDD505-2E9C-101B-9397-08002B2CF9AE}" pid="9" name="ContentTypeId">
    <vt:lpwstr>0x010100D7963E0E5B7A40E5AEA07389401D709F007B1238BBD93543428C20870054E92DBF0100907CEEA6569A954C976B7824CE75F91F</vt:lpwstr>
  </property>
  <property fmtid="{D5CDD505-2E9C-101B-9397-08002B2CF9AE}" pid="10" name="SpecialtyTaxHTField0">
    <vt:lpwstr/>
  </property>
  <property fmtid="{D5CDD505-2E9C-101B-9397-08002B2CF9AE}" pid="11" name="CareActionCodeNonSurgical">
    <vt:lpwstr/>
  </property>
  <property fmtid="{D5CDD505-2E9C-101B-9397-08002B2CF9AE}" pid="12" name="NLLMeetingType">
    <vt:lpwstr/>
  </property>
  <property fmtid="{D5CDD505-2E9C-101B-9397-08002B2CF9AE}" pid="13" name="CompulsoryActionTaxHTField0">
    <vt:lpwstr/>
  </property>
  <property fmtid="{D5CDD505-2E9C-101B-9397-08002B2CF9AE}" pid="14" name="NLLMtptCode">
    <vt:lpwstr/>
  </property>
  <property fmtid="{D5CDD505-2E9C-101B-9397-08002B2CF9AE}" pid="15" name="Specialty">
    <vt:lpwstr/>
  </property>
  <property fmtid="{D5CDD505-2E9C-101B-9397-08002B2CF9AE}" pid="16" name="ICD10Code">
    <vt:lpwstr/>
  </property>
  <property fmtid="{D5CDD505-2E9C-101B-9397-08002B2CF9AE}" pid="17" name="AnalysisNameTaxHTField0">
    <vt:lpwstr/>
  </property>
  <property fmtid="{D5CDD505-2E9C-101B-9397-08002B2CF9AE}" pid="18" name="NLLMeetingTypeTaxHTField0">
    <vt:lpwstr/>
  </property>
  <property fmtid="{D5CDD505-2E9C-101B-9397-08002B2CF9AE}" pid="19" name="CareActionCodeSurgicalTaxHTField0">
    <vt:lpwstr/>
  </property>
  <property fmtid="{D5CDD505-2E9C-101B-9397-08002B2CF9AE}" pid="20" name="PharmaceuticalCodeTaxHTField0">
    <vt:lpwstr/>
  </property>
  <property fmtid="{D5CDD505-2E9C-101B-9397-08002B2CF9AE}" pid="21" name="NLLDecisionLevelManagedTaxHTField0">
    <vt:lpwstr/>
  </property>
  <property fmtid="{D5CDD505-2E9C-101B-9397-08002B2CF9AE}" pid="22" name="NLLDecisionLevelManaged">
    <vt:lpwstr/>
  </property>
  <property fmtid="{D5CDD505-2E9C-101B-9397-08002B2CF9AE}" pid="23" name="ICD10CodeTaxHTField0">
    <vt:lpwstr/>
  </property>
  <property fmtid="{D5CDD505-2E9C-101B-9397-08002B2CF9AE}" pid="24" name="CompulsoryAction">
    <vt:lpwstr/>
  </property>
  <property fmtid="{D5CDD505-2E9C-101B-9397-08002B2CF9AE}" pid="25" name="RadiologicalCode">
    <vt:lpwstr/>
  </property>
  <property fmtid="{D5CDD505-2E9C-101B-9397-08002B2CF9AE}" pid="26" name="TLVCodeAction">
    <vt:lpwstr/>
  </property>
  <property fmtid="{D5CDD505-2E9C-101B-9397-08002B2CF9AE}" pid="27" name="prdProcess">
    <vt:lpwstr/>
  </property>
  <property fmtid="{D5CDD505-2E9C-101B-9397-08002B2CF9AE}" pid="28" name="References">
    <vt:lpwstr/>
  </property>
  <property fmtid="{D5CDD505-2E9C-101B-9397-08002B2CF9AE}" pid="29" name="TLVCodeDiagnosis">
    <vt:lpwstr/>
  </property>
  <property fmtid="{D5CDD505-2E9C-101B-9397-08002B2CF9AE}" pid="30" name="PharmaceuticalCode">
    <vt:lpwstr/>
  </property>
  <property fmtid="{D5CDD505-2E9C-101B-9397-08002B2CF9AE}" pid="31" name="ReferencesTaxHTField0">
    <vt:lpwstr/>
  </property>
  <property fmtid="{D5CDD505-2E9C-101B-9397-08002B2CF9AE}" pid="32" name="TLVCodeActionTaxHTField0">
    <vt:lpwstr/>
  </property>
  <property fmtid="{D5CDD505-2E9C-101B-9397-08002B2CF9AE}" pid="33" name="NLLProjectTypeTaxHTField0">
    <vt:lpwstr/>
  </property>
  <property fmtid="{D5CDD505-2E9C-101B-9397-08002B2CF9AE}" pid="34" name="PsychiatricCode">
    <vt:lpwstr/>
  </property>
  <property fmtid="{D5CDD505-2E9C-101B-9397-08002B2CF9AE}" pid="35" name="RadiologicalCodeTaxHTField0">
    <vt:lpwstr/>
  </property>
  <property fmtid="{D5CDD505-2E9C-101B-9397-08002B2CF9AE}" pid="36" name="NLLDocumentType">
    <vt:lpwstr>1021;#Presentation|981e6eac-a633-4de2-91a2-d5e48e1c0d00</vt:lpwstr>
  </property>
  <property fmtid="{D5CDD505-2E9C-101B-9397-08002B2CF9AE}" pid="37" name="NLLProjectType">
    <vt:lpwstr/>
  </property>
  <property fmtid="{D5CDD505-2E9C-101B-9397-08002B2CF9AE}" pid="38" name="AnalysisName">
    <vt:lpwstr/>
  </property>
  <property fmtid="{D5CDD505-2E9C-101B-9397-08002B2CF9AE}" pid="39" name="NLLMtptCodeTaxHTField0">
    <vt:lpwstr/>
  </property>
  <property fmtid="{D5CDD505-2E9C-101B-9397-08002B2CF9AE}" pid="40" name="CareActionCodeNonSurgicalTaxHTField0">
    <vt:lpwstr/>
  </property>
  <property fmtid="{D5CDD505-2E9C-101B-9397-08002B2CF9AE}" pid="41" name="NLLApprovedByQuickPart">
    <vt:lpwstr/>
  </property>
  <property fmtid="{D5CDD505-2E9C-101B-9397-08002B2CF9AE}" pid="42" name="NLLProjectDescription">
    <vt:lpwstr/>
  </property>
  <property fmtid="{D5CDD505-2E9C-101B-9397-08002B2CF9AE}" pid="43" name="NPUCode">
    <vt:lpwstr/>
  </property>
  <property fmtid="{D5CDD505-2E9C-101B-9397-08002B2CF9AE}" pid="44" name="NLLClosureDate">
    <vt:lpwstr/>
  </property>
  <property fmtid="{D5CDD505-2E9C-101B-9397-08002B2CF9AE}" pid="45" name="NLLProducerplaceID">
    <vt:lpwstr/>
  </property>
  <property fmtid="{D5CDD505-2E9C-101B-9397-08002B2CF9AE}" pid="46" name="NLLPublishedTemplate">
    <vt:lpwstr/>
  </property>
  <property fmtid="{D5CDD505-2E9C-101B-9397-08002B2CF9AE}" pid="47" name="NLLWFComment">
    <vt:lpwstr/>
  </property>
  <property fmtid="{D5CDD505-2E9C-101B-9397-08002B2CF9AE}" pid="48" name="NLLPTCName">
    <vt:lpwstr/>
  </property>
  <property fmtid="{D5CDD505-2E9C-101B-9397-08002B2CF9AE}" pid="49" name="NLLProjectUrl">
    <vt:lpwstr/>
  </property>
  <property fmtid="{D5CDD505-2E9C-101B-9397-08002B2CF9AE}" pid="50" name="NLLProjectStatus">
    <vt:lpwstr/>
  </property>
  <property fmtid="{D5CDD505-2E9C-101B-9397-08002B2CF9AE}" pid="51" name="NLLSteeringGroup">
    <vt:lpwstr/>
  </property>
  <property fmtid="{D5CDD505-2E9C-101B-9397-08002B2CF9AE}" pid="52" name="NLLTemplateStatus">
    <vt:lpwstr/>
  </property>
  <property fmtid="{D5CDD505-2E9C-101B-9397-08002B2CF9AE}" pid="53" name="NLLProjectLeader">
    <vt:lpwstr/>
  </property>
  <property fmtid="{D5CDD505-2E9C-101B-9397-08002B2CF9AE}" pid="55" name="NLLDefaultTemplate">
    <vt:lpwstr/>
  </property>
  <property fmtid="{D5CDD505-2E9C-101B-9397-08002B2CF9AE}" pid="56" name="NLLApprovedBy">
    <vt:lpwstr/>
  </property>
  <property fmtid="{D5CDD505-2E9C-101B-9397-08002B2CF9AE}" pid="57" name="NLLProjectVisitor">
    <vt:lpwstr/>
  </property>
  <property fmtid="{D5CDD505-2E9C-101B-9397-08002B2CF9AE}" pid="58" name="NLLProjectDivisionTaxHTField0">
    <vt:lpwstr/>
  </property>
  <property fmtid="{D5CDD505-2E9C-101B-9397-08002B2CF9AE}" pid="59" name="NLLProjectOwner">
    <vt:lpwstr/>
  </property>
  <property fmtid="{D5CDD505-2E9C-101B-9397-08002B2CF9AE}" pid="60" name="NPUCodeTaxHTField0">
    <vt:lpwstr/>
  </property>
  <property fmtid="{D5CDD505-2E9C-101B-9397-08002B2CF9AE}" pid="61" name="NLLTemplateFolderDescription">
    <vt:lpwstr/>
  </property>
  <property fmtid="{D5CDD505-2E9C-101B-9397-08002B2CF9AE}" pid="62" name="NLLProjectOrderStatus">
    <vt:lpwstr/>
  </property>
  <property fmtid="{D5CDD505-2E9C-101B-9397-08002B2CF9AE}" pid="63" name="NLLReferenceGroup">
    <vt:lpwstr/>
  </property>
  <property fmtid="{D5CDD505-2E9C-101B-9397-08002B2CF9AE}" pid="64" name="NLLInitiationDate">
    <vt:lpwstr/>
  </property>
  <property fmtid="{D5CDD505-2E9C-101B-9397-08002B2CF9AE}" pid="66" name="NLLProjectNr">
    <vt:lpwstr/>
  </property>
  <property fmtid="{D5CDD505-2E9C-101B-9397-08002B2CF9AE}" pid="67" name="NLLWindingUpDate">
    <vt:lpwstr/>
  </property>
  <property fmtid="{D5CDD505-2E9C-101B-9397-08002B2CF9AE}" pid="68" name="NLLPTCProcessTeam">
    <vt:lpwstr/>
  </property>
  <property fmtid="{D5CDD505-2E9C-101B-9397-08002B2CF9AE}" pid="69" name="NLLImplementationDate">
    <vt:lpwstr/>
  </property>
  <property fmtid="{D5CDD505-2E9C-101B-9397-08002B2CF9AE}" pid="70" name="NLLProjectDivision">
    <vt:lpwstr/>
  </property>
  <property fmtid="{D5CDD505-2E9C-101B-9397-08002B2CF9AE}" pid="71" name="NLLLatestProjectTrackingDate">
    <vt:lpwstr/>
  </property>
  <property fmtid="{D5CDD505-2E9C-101B-9397-08002B2CF9AE}" pid="72" name="NLLProjectTypeText">
    <vt:lpwstr/>
  </property>
  <property fmtid="{D5CDD505-2E9C-101B-9397-08002B2CF9AE}" pid="73" name="NLLEstablishingDate">
    <vt:lpwstr/>
  </property>
  <property fmtid="{D5CDD505-2E9C-101B-9397-08002B2CF9AE}" pid="74" name="NLLProjectMember">
    <vt:lpwstr/>
  </property>
  <property fmtid="{D5CDD505-2E9C-101B-9397-08002B2CF9AE}" pid="75" name="NLLProcessTeamLookup">
    <vt:lpwstr/>
  </property>
  <property fmtid="{D5CDD505-2E9C-101B-9397-08002B2CF9AE}" pid="76" name="TaxCatchAll">
    <vt:lpwstr>1021;#Presentation|981e6eac-a633-4de2-91a2-d5e48e1c0d00;#7898;#Utbildning förtroendevalda|d5a26273-7617-43ab-a87e-bcd814501755;#11125;#Utbildning förtroendevalda;#9674;#2023</vt:lpwstr>
  </property>
  <property fmtid="{D5CDD505-2E9C-101B-9397-08002B2CF9AE}" pid="77" name="NLLProjectLeaderDiv">
    <vt:lpwstr/>
  </property>
  <property fmtid="{D5CDD505-2E9C-101B-9397-08002B2CF9AE}" pid="78" name="NLLProjectName">
    <vt:lpwstr/>
  </property>
  <property fmtid="{D5CDD505-2E9C-101B-9397-08002B2CF9AE}" pid="79" name="_dlc_policyId">
    <vt:lpwstr>0x010100D7963E0E5B7A40E5AEA07389401D709F007B1238BBD93543428C20870054E92DBF|1214505165</vt:lpwstr>
  </property>
  <property fmtid="{D5CDD505-2E9C-101B-9397-08002B2CF9AE}" pid="80"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1" name="_dlc_DocIdItemGuid">
    <vt:lpwstr>1cc7cef9-1e70-4409-9e38-9fb77bb60d09</vt:lpwstr>
  </property>
  <property fmtid="{D5CDD505-2E9C-101B-9397-08002B2CF9AE}" pid="83" name="_dlc_ItemStageId">
    <vt:lpwstr/>
  </property>
  <property fmtid="{D5CDD505-2E9C-101B-9397-08002B2CF9AE}" pid="85" name="Order">
    <vt:r8>2537300</vt:r8>
  </property>
  <property fmtid="{D5CDD505-2E9C-101B-9397-08002B2CF9AE}" pid="86" name="xd_ProgID">
    <vt:lpwstr/>
  </property>
  <property fmtid="{D5CDD505-2E9C-101B-9397-08002B2CF9AE}" pid="87" name="_SourceUrl">
    <vt:lpwstr/>
  </property>
  <property fmtid="{D5CDD505-2E9C-101B-9397-08002B2CF9AE}" pid="88" name="_SharedFileIndex">
    <vt:lpwstr/>
  </property>
  <property fmtid="{D5CDD505-2E9C-101B-9397-08002B2CF9AE}" pid="89" name="TemplateUrl">
    <vt:lpwstr/>
  </property>
  <property fmtid="{D5CDD505-2E9C-101B-9397-08002B2CF9AE}" pid="91" name="NLLDecisionLevelGoverning">
    <vt:lpwstr/>
  </property>
  <property fmtid="{D5CDD505-2E9C-101B-9397-08002B2CF9AE}" pid="92" name="NLLFactOwner">
    <vt:lpwstr/>
  </property>
  <property fmtid="{D5CDD505-2E9C-101B-9397-08002B2CF9AE}" pid="93" name="NLLFactOwnerText">
    <vt:lpwstr/>
  </property>
  <property fmtid="{D5CDD505-2E9C-101B-9397-08002B2CF9AE}" pid="94" name="xd_Signature">
    <vt:bool>false</vt:bool>
  </property>
  <property fmtid="{D5CDD505-2E9C-101B-9397-08002B2CF9AE}" pid="95" name="NLLDecisionLevel">
    <vt:lpwstr/>
  </property>
  <property fmtid="{D5CDD505-2E9C-101B-9397-08002B2CF9AE}" pid="96" name="NLLPTCProcessLeader">
    <vt:lpwstr/>
  </property>
  <property fmtid="{D5CDD505-2E9C-101B-9397-08002B2CF9AE}" pid="98" name="NLLPTCVISEditor">
    <vt:lpwstr/>
  </property>
</Properties>
</file>